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7" r:id="rId11"/>
    <p:sldId id="308" r:id="rId12"/>
    <p:sldId id="309" r:id="rId13"/>
    <p:sldId id="306" r:id="rId14"/>
    <p:sldId id="269" r:id="rId15"/>
    <p:sldId id="270" r:id="rId16"/>
    <p:sldId id="271" r:id="rId17"/>
    <p:sldId id="310" r:id="rId18"/>
    <p:sldId id="311" r:id="rId19"/>
    <p:sldId id="312" r:id="rId20"/>
    <p:sldId id="313" r:id="rId21"/>
    <p:sldId id="314" r:id="rId22"/>
    <p:sldId id="315" r:id="rId23"/>
    <p:sldId id="273" r:id="rId24"/>
    <p:sldId id="274" r:id="rId25"/>
    <p:sldId id="275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84" d="100"/>
          <a:sy n="84" d="100"/>
        </p:scale>
        <p:origin x="-966" y="-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77CB32-EBDA-4ED2-B0D8-7A3FD1DBEB0B}" type="datetimeFigureOut">
              <a:rPr lang="ru-RU" smtClean="0"/>
              <a:pPr/>
              <a:t>18.08.2016</a:t>
            </a:fld>
            <a:endParaRPr lang="ru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E20394-E063-409A-ADB2-1530A46FDA3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573350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B854580-6E9A-4CFD-9FB0-A22E648A59CC}" type="slidenum">
              <a:rPr lang="en-US"/>
              <a:pPr/>
              <a:t>8</a:t>
            </a:fld>
            <a:endParaRPr lang="en-US"/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B854580-6E9A-4CFD-9FB0-A22E648A59CC}" type="slidenum">
              <a:rPr lang="en-US"/>
              <a:pPr/>
              <a:t>13</a:t>
            </a:fld>
            <a:endParaRPr lang="en-US"/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810E3-CDE2-4C87-A58B-E79BAA603AF0}" type="datetimeFigureOut">
              <a:rPr lang="ru-RU" smtClean="0"/>
              <a:pPr/>
              <a:t>18.08.2016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3BA52-D5C6-4EE8-AEC2-4C5BEE566C6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121001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810E3-CDE2-4C87-A58B-E79BAA603AF0}" type="datetimeFigureOut">
              <a:rPr lang="ru-RU" smtClean="0"/>
              <a:pPr/>
              <a:t>18.08.2016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3BA52-D5C6-4EE8-AEC2-4C5BEE566C6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768164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810E3-CDE2-4C87-A58B-E79BAA603AF0}" type="datetimeFigureOut">
              <a:rPr lang="ru-RU" smtClean="0"/>
              <a:pPr/>
              <a:t>18.08.2016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3BA52-D5C6-4EE8-AEC2-4C5BEE566C6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312264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464E4B8A-E687-41CB-8016-3DD9059A58D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494088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810E3-CDE2-4C87-A58B-E79BAA603AF0}" type="datetimeFigureOut">
              <a:rPr lang="ru-RU" smtClean="0"/>
              <a:pPr/>
              <a:t>18.08.2016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3BA52-D5C6-4EE8-AEC2-4C5BEE566C6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102143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810E3-CDE2-4C87-A58B-E79BAA603AF0}" type="datetimeFigureOut">
              <a:rPr lang="ru-RU" smtClean="0"/>
              <a:pPr/>
              <a:t>18.08.2016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3BA52-D5C6-4EE8-AEC2-4C5BEE566C6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07009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810E3-CDE2-4C87-A58B-E79BAA603AF0}" type="datetimeFigureOut">
              <a:rPr lang="ru-RU" smtClean="0"/>
              <a:pPr/>
              <a:t>18.08.2016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3BA52-D5C6-4EE8-AEC2-4C5BEE566C6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643902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810E3-CDE2-4C87-A58B-E79BAA603AF0}" type="datetimeFigureOut">
              <a:rPr lang="ru-RU" smtClean="0"/>
              <a:pPr/>
              <a:t>18.08.2016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3BA52-D5C6-4EE8-AEC2-4C5BEE566C6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160391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810E3-CDE2-4C87-A58B-E79BAA603AF0}" type="datetimeFigureOut">
              <a:rPr lang="ru-RU" smtClean="0"/>
              <a:pPr/>
              <a:t>18.08.2016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3BA52-D5C6-4EE8-AEC2-4C5BEE566C6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584038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810E3-CDE2-4C87-A58B-E79BAA603AF0}" type="datetimeFigureOut">
              <a:rPr lang="ru-RU" smtClean="0"/>
              <a:pPr/>
              <a:t>18.08.2016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3BA52-D5C6-4EE8-AEC2-4C5BEE566C6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748504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810E3-CDE2-4C87-A58B-E79BAA603AF0}" type="datetimeFigureOut">
              <a:rPr lang="ru-RU" smtClean="0"/>
              <a:pPr/>
              <a:t>18.08.2016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3BA52-D5C6-4EE8-AEC2-4C5BEE566C6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570539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810E3-CDE2-4C87-A58B-E79BAA603AF0}" type="datetimeFigureOut">
              <a:rPr lang="ru-RU" smtClean="0"/>
              <a:pPr/>
              <a:t>18.08.2016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3BA52-D5C6-4EE8-AEC2-4C5BEE566C6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121972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1810E3-CDE2-4C87-A58B-E79BAA603AF0}" type="datetimeFigureOut">
              <a:rPr lang="ru-RU" smtClean="0"/>
              <a:pPr/>
              <a:t>18.08.2016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F3BA52-D5C6-4EE8-AEC2-4C5BEE566C6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813648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jpeg"/><Relationship Id="rId4" Type="http://schemas.openxmlformats.org/officeDocument/2006/relationships/hyperlink" Target="http://vi.wikipedia.org/w/index.php?title=Le_Paria&amp;action=edit&amp;redlink=1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vi/5/54/TranPhu.gif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0882" name="Picture 2" descr="007-C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33400"/>
            <a:ext cx="9144000" cy="6943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50883" name="Text Box 3"/>
          <p:cNvSpPr txBox="1">
            <a:spLocks noChangeArrowheads="1"/>
          </p:cNvSpPr>
          <p:nvPr/>
        </p:nvSpPr>
        <p:spPr bwMode="auto">
          <a:xfrm>
            <a:off x="2438400" y="2039938"/>
            <a:ext cx="4038600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CHÀO MỪNG QUÝ THẦY CÔ ĐẾN DỰ TIẾT LỊCH SỬ </a:t>
            </a:r>
            <a:endParaRPr lang="en-US" sz="2800" b="1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0884" name="Text Box 4"/>
          <p:cNvSpPr txBox="1">
            <a:spLocks noChangeArrowheads="1"/>
          </p:cNvSpPr>
          <p:nvPr/>
        </p:nvSpPr>
        <p:spPr bwMode="auto">
          <a:xfrm>
            <a:off x="2133600" y="3519488"/>
            <a:ext cx="48768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7 : ĐẢNG CỘNG SẢN        VIỆT NAM RA ĐỜI </a:t>
            </a:r>
            <a:endParaRPr lang="en-US" sz="28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845797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508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08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508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508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08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508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0883" grpId="0"/>
      <p:bldP spid="25088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1970" name="Picture 2" descr="Hoi_nghi_thanh_lap_Dang_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" y="381000"/>
            <a:ext cx="8686800" cy="533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11971" name="Text Box 3"/>
          <p:cNvSpPr txBox="1">
            <a:spLocks noChangeArrowheads="1"/>
          </p:cNvSpPr>
          <p:nvPr/>
        </p:nvSpPr>
        <p:spPr bwMode="auto">
          <a:xfrm>
            <a:off x="330200" y="5768975"/>
            <a:ext cx="85344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3333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000" b="1" smtClean="0">
                <a:solidFill>
                  <a:srgbClr val="3333FF"/>
                </a:solidFill>
                <a:latin typeface=".VnTime" pitchFamily="34" charset="0"/>
              </a:rPr>
              <a:t> </a:t>
            </a:r>
            <a:r>
              <a:rPr lang="en-US" sz="2000" b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2 đại biểu Đông Dương CS Đảng : Trịnh Đình Cửu , Nguyễn Đức Cảnh </a:t>
            </a:r>
            <a:endParaRPr lang="en-US" sz="2000" b="1">
              <a:solidFill>
                <a:srgbClr val="3333FF"/>
              </a:solidFill>
              <a:latin typeface=".VnTime" pitchFamily="34" charset="0"/>
            </a:endParaRPr>
          </a:p>
        </p:txBody>
      </p:sp>
      <p:sp>
        <p:nvSpPr>
          <p:cNvPr id="211972" name="Text Box 4"/>
          <p:cNvSpPr txBox="1">
            <a:spLocks noChangeArrowheads="1"/>
          </p:cNvSpPr>
          <p:nvPr/>
        </p:nvSpPr>
        <p:spPr bwMode="auto">
          <a:xfrm>
            <a:off x="228600" y="0"/>
            <a:ext cx="8610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AFED2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FF3300"/>
                </a:solidFill>
                <a:latin typeface=".VnTimeH" pitchFamily="34" charset="0"/>
              </a:rPr>
              <a:t>                                                     Héi nghÞ thµnh lËp ®¶ng</a:t>
            </a:r>
          </a:p>
        </p:txBody>
      </p:sp>
      <p:sp>
        <p:nvSpPr>
          <p:cNvPr id="211974" name="Text Box 6"/>
          <p:cNvSpPr txBox="1">
            <a:spLocks noChangeArrowheads="1"/>
          </p:cNvSpPr>
          <p:nvPr/>
        </p:nvSpPr>
        <p:spPr bwMode="auto">
          <a:xfrm>
            <a:off x="241300" y="6115050"/>
            <a:ext cx="80010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3333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smtClean="0">
                <a:solidFill>
                  <a:srgbClr val="3333FF"/>
                </a:solidFill>
                <a:latin typeface=".VnTime" pitchFamily="34" charset="0"/>
              </a:rPr>
              <a:t> </a:t>
            </a:r>
            <a:r>
              <a:rPr lang="en-US" sz="2000" b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- 2 đại biểu An Nam CS Đảng : Nguyễn Thiệu , Châu Văn Liêm </a:t>
            </a:r>
            <a:endParaRPr lang="en-US" sz="2000" b="1">
              <a:solidFill>
                <a:srgbClr val="3333FF"/>
              </a:solidFill>
              <a:latin typeface=".VnTime" pitchFamily="34" charset="0"/>
            </a:endParaRPr>
          </a:p>
        </p:txBody>
      </p:sp>
      <p:sp>
        <p:nvSpPr>
          <p:cNvPr id="211975" name="Text Box 7"/>
          <p:cNvSpPr txBox="1">
            <a:spLocks noChangeArrowheads="1"/>
          </p:cNvSpPr>
          <p:nvPr/>
        </p:nvSpPr>
        <p:spPr bwMode="auto">
          <a:xfrm>
            <a:off x="266700" y="6461125"/>
            <a:ext cx="8915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3333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- Đồng chí Nguyễn Ái Quốc đại diện cho Quốc tế Cộng Sản .</a:t>
            </a:r>
            <a:endParaRPr lang="en-US" sz="2000" b="1">
              <a:solidFill>
                <a:srgbClr val="3333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37308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696934ynpid0yk4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9525" y="5229225"/>
            <a:ext cx="735013" cy="161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435" name="Picture 3" descr="696934ynpid0yk4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61375" y="5229225"/>
            <a:ext cx="762000" cy="161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436" name="Picture 4" descr="699254l1y552pcn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53988" y="-288925"/>
            <a:ext cx="1093788" cy="2009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437" name="Picture 5" descr="699254l1y552pcn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72450" y="-215900"/>
            <a:ext cx="1143000" cy="2009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8438" name="Group 6"/>
          <p:cNvGrpSpPr>
            <a:grpSpLocks/>
          </p:cNvGrpSpPr>
          <p:nvPr/>
        </p:nvGrpSpPr>
        <p:grpSpPr bwMode="auto">
          <a:xfrm>
            <a:off x="1588" y="44450"/>
            <a:ext cx="9180512" cy="6670675"/>
            <a:chOff x="0" y="0"/>
            <a:chExt cx="6144" cy="4914"/>
          </a:xfrm>
        </p:grpSpPr>
        <p:pic>
          <p:nvPicPr>
            <p:cNvPr id="18439" name="Picture 7" descr="IMG0022A.jpg 6 người có mặt trong cuộc họp thành lập Đảng CSVN (1930) picture by april_in_rain">
              <a:hlinkClick r:id="rId4" tooltip="Le Paria (chưa được viết)"/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6144" cy="4914"/>
            </a:xfrm>
            <a:prstGeom prst="rect">
              <a:avLst/>
            </a:prstGeom>
            <a:noFill/>
            <a:ln w="2857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8440" name="Text Box 8"/>
            <p:cNvSpPr txBox="1">
              <a:spLocks noChangeArrowheads="1"/>
            </p:cNvSpPr>
            <p:nvPr/>
          </p:nvSpPr>
          <p:spPr bwMode="auto">
            <a:xfrm>
              <a:off x="1056" y="1737"/>
              <a:ext cx="1104" cy="272"/>
            </a:xfrm>
            <a:prstGeom prst="rect">
              <a:avLst/>
            </a:prstGeom>
            <a:noFill/>
            <a:ln w="2857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Lê Hồng Sơn</a:t>
              </a:r>
            </a:p>
          </p:txBody>
        </p:sp>
        <p:sp>
          <p:nvSpPr>
            <p:cNvPr id="18441" name="Rectangle 9"/>
            <p:cNvSpPr>
              <a:spLocks noChangeArrowheads="1"/>
            </p:cNvSpPr>
            <p:nvPr/>
          </p:nvSpPr>
          <p:spPr bwMode="auto">
            <a:xfrm>
              <a:off x="727" y="4411"/>
              <a:ext cx="1176" cy="272"/>
            </a:xfrm>
            <a:prstGeom prst="rect">
              <a:avLst/>
            </a:prstGeom>
            <a:noFill/>
            <a:ln w="2857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Châu Văn Liêm</a:t>
              </a:r>
            </a:p>
          </p:txBody>
        </p:sp>
        <p:sp>
          <p:nvSpPr>
            <p:cNvPr id="18442" name="Rectangle 10"/>
            <p:cNvSpPr>
              <a:spLocks noChangeArrowheads="1"/>
            </p:cNvSpPr>
            <p:nvPr/>
          </p:nvSpPr>
          <p:spPr bwMode="auto">
            <a:xfrm>
              <a:off x="2400" y="1746"/>
              <a:ext cx="1056" cy="272"/>
            </a:xfrm>
            <a:prstGeom prst="rect">
              <a:avLst/>
            </a:prstGeom>
            <a:noFill/>
            <a:ln w="2857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Hồ Tùng Mậu</a:t>
              </a:r>
            </a:p>
          </p:txBody>
        </p:sp>
        <p:sp>
          <p:nvSpPr>
            <p:cNvPr id="18443" name="Rectangle 11"/>
            <p:cNvSpPr>
              <a:spLocks noChangeArrowheads="1"/>
            </p:cNvSpPr>
            <p:nvPr/>
          </p:nvSpPr>
          <p:spPr bwMode="auto">
            <a:xfrm>
              <a:off x="3772" y="1737"/>
              <a:ext cx="1191" cy="272"/>
            </a:xfrm>
            <a:prstGeom prst="rect">
              <a:avLst/>
            </a:prstGeom>
            <a:noFill/>
            <a:ln w="2857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Trịnh Đình Cửu</a:t>
              </a:r>
            </a:p>
          </p:txBody>
        </p:sp>
        <p:sp>
          <p:nvSpPr>
            <p:cNvPr id="18444" name="Rectangle 12"/>
            <p:cNvSpPr>
              <a:spLocks noChangeArrowheads="1"/>
            </p:cNvSpPr>
            <p:nvPr/>
          </p:nvSpPr>
          <p:spPr bwMode="auto">
            <a:xfrm>
              <a:off x="2288" y="4428"/>
              <a:ext cx="1340" cy="272"/>
            </a:xfrm>
            <a:prstGeom prst="rect">
              <a:avLst/>
            </a:prstGeom>
            <a:noFill/>
            <a:ln w="2857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Nguyễn Đức Cảnh</a:t>
              </a:r>
            </a:p>
          </p:txBody>
        </p:sp>
        <p:sp>
          <p:nvSpPr>
            <p:cNvPr id="18445" name="Rectangle 13"/>
            <p:cNvSpPr>
              <a:spLocks noChangeArrowheads="1"/>
            </p:cNvSpPr>
            <p:nvPr/>
          </p:nvSpPr>
          <p:spPr bwMode="auto">
            <a:xfrm>
              <a:off x="3998" y="4414"/>
              <a:ext cx="1052" cy="272"/>
            </a:xfrm>
            <a:prstGeom prst="rect">
              <a:avLst/>
            </a:prstGeom>
            <a:noFill/>
            <a:ln w="2857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Nguyễn Thiệu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529121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696934ynpid0yk4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9525" y="5229225"/>
            <a:ext cx="735013" cy="161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411" name="Picture 3" descr="696934ynpid0yk4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61375" y="5229225"/>
            <a:ext cx="762000" cy="161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412" name="Picture 4" descr="699254l1y552pcn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53988" y="-288925"/>
            <a:ext cx="1093788" cy="2009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413" name="Picture 5" descr="699254l1y552pcn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72450" y="-215900"/>
            <a:ext cx="1143000" cy="2009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414" name="Picture 6" descr="anh0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2268538" y="476250"/>
            <a:ext cx="4497387" cy="5827713"/>
          </a:xfrm>
          <a:noFill/>
          <a:ln w="28575">
            <a:solidFill>
              <a:srgbClr val="00000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310061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2317750" y="165100"/>
            <a:ext cx="6248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ĐẢNG CỘNG SẢN VIỆT NAM RA ĐỜI </a:t>
            </a:r>
            <a:endParaRPr lang="en-US" sz="24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3315" name="Group 3"/>
          <p:cNvGrpSpPr>
            <a:grpSpLocks/>
          </p:cNvGrpSpPr>
          <p:nvPr/>
        </p:nvGrpSpPr>
        <p:grpSpPr bwMode="auto">
          <a:xfrm>
            <a:off x="609600" y="0"/>
            <a:ext cx="7010400" cy="1860551"/>
            <a:chOff x="384" y="76"/>
            <a:chExt cx="4100" cy="1172"/>
          </a:xfrm>
        </p:grpSpPr>
        <p:sp>
          <p:nvSpPr>
            <p:cNvPr id="13316" name="Text Box 4"/>
            <p:cNvSpPr txBox="1">
              <a:spLocks noChangeArrowheads="1"/>
            </p:cNvSpPr>
            <p:nvPr/>
          </p:nvSpPr>
          <p:spPr bwMode="auto">
            <a:xfrm>
              <a:off x="384" y="76"/>
              <a:ext cx="91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 u="sng" smtClean="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Lịch sử </a:t>
              </a:r>
              <a:r>
                <a:rPr lang="en-US" sz="2400" b="1" smtClean="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:</a:t>
              </a:r>
              <a:endParaRPr lang="en-US" sz="2400" b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317" name="Text Box 5"/>
            <p:cNvSpPr txBox="1">
              <a:spLocks noChangeArrowheads="1"/>
            </p:cNvSpPr>
            <p:nvPr/>
          </p:nvSpPr>
          <p:spPr bwMode="auto">
            <a:xfrm>
              <a:off x="398" y="398"/>
              <a:ext cx="393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 smtClean="0">
                  <a:solidFill>
                    <a:srgbClr val="FF3399"/>
                  </a:solidFill>
                  <a:latin typeface="Times New Roman" pitchFamily="18" charset="0"/>
                  <a:cs typeface="Times New Roman" pitchFamily="18" charset="0"/>
                </a:rPr>
                <a:t>1. </a:t>
              </a:r>
              <a:r>
                <a:rPr lang="en-US" sz="2400" b="1" u="sng" smtClean="0">
                  <a:solidFill>
                    <a:srgbClr val="FF3399"/>
                  </a:solidFill>
                  <a:latin typeface="Times New Roman" pitchFamily="18" charset="0"/>
                  <a:cs typeface="Times New Roman" pitchFamily="18" charset="0"/>
                </a:rPr>
                <a:t>Sự cần thiết thành lập Đảng </a:t>
              </a:r>
              <a:endParaRPr lang="en-US" sz="2400" b="1" u="sng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318" name="Text Box 6"/>
            <p:cNvSpPr txBox="1">
              <a:spLocks noChangeArrowheads="1"/>
            </p:cNvSpPr>
            <p:nvPr/>
          </p:nvSpPr>
          <p:spPr bwMode="auto">
            <a:xfrm>
              <a:off x="548" y="686"/>
              <a:ext cx="393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 smtClean="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- Từ năm 1929 nước ta có 3 tổ chức cộng sản .</a:t>
              </a:r>
              <a:endParaRPr lang="en-US" sz="2400" b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319" name="Text Box 7"/>
            <p:cNvSpPr txBox="1">
              <a:spLocks noChangeArrowheads="1"/>
            </p:cNvSpPr>
            <p:nvPr/>
          </p:nvSpPr>
          <p:spPr bwMode="auto">
            <a:xfrm>
              <a:off x="530" y="960"/>
              <a:ext cx="393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>
                  <a:solidFill>
                    <a:schemeClr val="accent2"/>
                  </a:solidFill>
                  <a:latin typeface=".VnTimeH" pitchFamily="34" charset="0"/>
                </a:rPr>
                <a:t>           </a:t>
              </a:r>
              <a:r>
                <a:rPr lang="en-US" sz="2400" b="1" smtClean="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thiếu sự lãnh đạo thống nhất </a:t>
              </a:r>
              <a:endParaRPr lang="en-US" sz="2400" b="1">
                <a:solidFill>
                  <a:schemeClr val="accent2"/>
                </a:solidFill>
                <a:latin typeface=".VnTimeH" pitchFamily="34" charset="0"/>
              </a:endParaRPr>
            </a:p>
          </p:txBody>
        </p:sp>
      </p:grpSp>
      <p:sp>
        <p:nvSpPr>
          <p:cNvPr id="13321" name="Text Box 9"/>
          <p:cNvSpPr txBox="1">
            <a:spLocks noChangeArrowheads="1"/>
          </p:cNvSpPr>
          <p:nvPr/>
        </p:nvSpPr>
        <p:spPr bwMode="auto">
          <a:xfrm>
            <a:off x="698500" y="1860550"/>
            <a:ext cx="4648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2 . </a:t>
            </a:r>
            <a:r>
              <a:rPr lang="en-US" sz="2400" b="1" u="sng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Hội nghị thành lập Đảng </a:t>
            </a:r>
            <a:endParaRPr lang="en-US" sz="2400" b="1" u="sng">
              <a:solidFill>
                <a:srgbClr val="FF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22" name="Text Box 10"/>
          <p:cNvSpPr txBox="1">
            <a:spLocks noChangeArrowheads="1"/>
          </p:cNvSpPr>
          <p:nvPr/>
        </p:nvSpPr>
        <p:spPr bwMode="auto">
          <a:xfrm>
            <a:off x="1143000" y="2233910"/>
            <a:ext cx="6858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Dựa vào sách giáo khoa , hãy hoàn thành bảng sau</a:t>
            </a:r>
            <a:endParaRPr lang="en-US" sz="24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23" name="Text Box 11"/>
          <p:cNvSpPr txBox="1">
            <a:spLocks noChangeArrowheads="1"/>
          </p:cNvSpPr>
          <p:nvPr/>
        </p:nvSpPr>
        <p:spPr bwMode="auto">
          <a:xfrm>
            <a:off x="2084705" y="2670810"/>
            <a:ext cx="457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smtClean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Hội nghị thành lập Đảng CSVN</a:t>
            </a:r>
            <a:endParaRPr lang="en-US" sz="2400" b="1">
              <a:solidFill>
                <a:srgbClr val="99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3375" name="Group 63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xmlns="" val="3830500251"/>
              </p:ext>
            </p:extLst>
          </p:nvPr>
        </p:nvGraphicFramePr>
        <p:xfrm>
          <a:off x="708025" y="3124200"/>
          <a:ext cx="7620000" cy="3040065"/>
        </p:xfrm>
        <a:graphic>
          <a:graphicData uri="http://schemas.openxmlformats.org/drawingml/2006/table">
            <a:tbl>
              <a:tblPr/>
              <a:tblGrid>
                <a:gridCol w="1974850"/>
                <a:gridCol w="5645150"/>
              </a:tblGrid>
              <a:tr h="8318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Thời gian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0FA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990099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0FAFE"/>
                    </a:solidFill>
                  </a:tcPr>
                </a:tc>
              </a:tr>
              <a:tr h="6143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Địa điểm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0FA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99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0FAFE"/>
                    </a:solidFill>
                  </a:tcPr>
                </a:tc>
              </a:tr>
              <a:tr h="6111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Người chủ trì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0FA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99"/>
                          </a:solidFill>
                          <a:effectLst/>
                          <a:latin typeface="Arial" charset="0"/>
                        </a:rPr>
                        <a:t>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0FAFE"/>
                    </a:solidFill>
                  </a:tcPr>
                </a:tc>
              </a:tr>
              <a:tr h="9826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Nội dung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Kết quả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0FA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99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0FAFE"/>
                    </a:solidFill>
                  </a:tcPr>
                </a:tc>
              </a:tr>
            </a:tbl>
          </a:graphicData>
        </a:graphic>
      </p:graphicFrame>
      <p:sp>
        <p:nvSpPr>
          <p:cNvPr id="13348" name="Text Box 36"/>
          <p:cNvSpPr txBox="1">
            <a:spLocks noChangeArrowheads="1"/>
          </p:cNvSpPr>
          <p:nvPr/>
        </p:nvSpPr>
        <p:spPr bwMode="auto">
          <a:xfrm>
            <a:off x="3200400" y="3359150"/>
            <a:ext cx="3962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i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Khai mạc ngày 3/2/1930.</a:t>
            </a:r>
            <a:endParaRPr lang="en-US" sz="2400" b="1" i="1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49" name="Text Box 37"/>
          <p:cNvSpPr txBox="1">
            <a:spLocks noChangeArrowheads="1"/>
          </p:cNvSpPr>
          <p:nvPr/>
        </p:nvSpPr>
        <p:spPr bwMode="auto">
          <a:xfrm>
            <a:off x="3108325" y="4000500"/>
            <a:ext cx="3962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i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Tại Hồng Công Trung Quốc</a:t>
            </a:r>
            <a:endParaRPr lang="en-US" sz="2400" b="1" i="1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50" name="Text Box 38"/>
          <p:cNvSpPr txBox="1">
            <a:spLocks noChangeArrowheads="1"/>
          </p:cNvSpPr>
          <p:nvPr/>
        </p:nvSpPr>
        <p:spPr bwMode="auto">
          <a:xfrm>
            <a:off x="3022600" y="4546600"/>
            <a:ext cx="3962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i="1">
                <a:solidFill>
                  <a:srgbClr val="006600"/>
                </a:solidFill>
                <a:latin typeface=".VnTime" pitchFamily="34" charset="0"/>
              </a:rPr>
              <a:t> </a:t>
            </a:r>
            <a:r>
              <a:rPr lang="en-US" sz="2400" b="1" i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Đồng chí Nguyễn Ái Quốc </a:t>
            </a:r>
            <a:endParaRPr lang="en-US" sz="2400" b="1" i="1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59" name="Text Box 47"/>
          <p:cNvSpPr txBox="1">
            <a:spLocks noChangeArrowheads="1"/>
          </p:cNvSpPr>
          <p:nvPr/>
        </p:nvSpPr>
        <p:spPr bwMode="auto">
          <a:xfrm>
            <a:off x="2819400" y="5226050"/>
            <a:ext cx="546417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i="1">
                <a:solidFill>
                  <a:srgbClr val="006600"/>
                </a:solidFill>
                <a:latin typeface=".VnTime" pitchFamily="34" charset="0"/>
              </a:rPr>
              <a:t> </a:t>
            </a:r>
            <a:r>
              <a:rPr lang="en-US" sz="2400" b="1" i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Hợp nhất 3 tổ chức CS thành một Đảng duy nhất lấy tên là Đảng CSVN</a:t>
            </a:r>
            <a:endParaRPr lang="en-US" b="1" i="1">
              <a:solidFill>
                <a:srgbClr val="006600"/>
              </a:solidFill>
              <a:latin typeface=".VnTime" pitchFamily="34" charset="0"/>
            </a:endParaRPr>
          </a:p>
        </p:txBody>
      </p:sp>
      <p:pic>
        <p:nvPicPr>
          <p:cNvPr id="13377" name="Picture 65" descr="BD21300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519238"/>
            <a:ext cx="457200" cy="309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90016" y="6246167"/>
            <a:ext cx="48461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 Ý nghĩa của việc thành lập Đảng </a:t>
            </a:r>
            <a:endParaRPr lang="ru-RU" sz="24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1064939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3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3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3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3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4" dur="500"/>
                                        <p:tgtEl>
                                          <p:spTgt spid="133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13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13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13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13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21" grpId="0"/>
      <p:bldP spid="13322" grpId="0"/>
      <p:bldP spid="13322" grpId="1"/>
      <p:bldP spid="13323" grpId="0"/>
      <p:bldP spid="13348" grpId="0"/>
      <p:bldP spid="13349" grpId="0"/>
      <p:bldP spid="13350" grpId="0"/>
      <p:bldP spid="13359" grpId="0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Text Box 2"/>
          <p:cNvSpPr txBox="1">
            <a:spLocks noChangeArrowheads="1"/>
          </p:cNvSpPr>
          <p:nvPr/>
        </p:nvSpPr>
        <p:spPr bwMode="auto">
          <a:xfrm>
            <a:off x="609600" y="263525"/>
            <a:ext cx="7772400" cy="396875"/>
          </a:xfrm>
          <a:prstGeom prst="rect">
            <a:avLst/>
          </a:prstGeom>
          <a:solidFill>
            <a:srgbClr val="B3F1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HÃY KHOANG TRÒN CHỮ CÁI TRƯỚC CÂU TRẢ LỜI ĐÚNG :</a:t>
            </a:r>
            <a:endParaRPr lang="en-US" sz="2000" b="1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6675" name="Text Box 3"/>
          <p:cNvSpPr txBox="1">
            <a:spLocks noChangeArrowheads="1"/>
          </p:cNvSpPr>
          <p:nvPr/>
        </p:nvSpPr>
        <p:spPr bwMode="auto">
          <a:xfrm>
            <a:off x="473075" y="1114425"/>
            <a:ext cx="827087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i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A.</a:t>
            </a:r>
            <a:r>
              <a:rPr lang="en-US" sz="2400" b="1" i="1" smtClean="0">
                <a:latin typeface="Times New Roman" pitchFamily="18" charset="0"/>
                <a:cs typeface="Times New Roman" pitchFamily="18" charset="0"/>
              </a:rPr>
              <a:t> Đảng ra đời là sự kiện vĩ đại ,đánh dấu một bước ngoặt trong lịch sử cách mạng Việt Nam .</a:t>
            </a:r>
            <a:endParaRPr lang="en-US" sz="2400" b="1" i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6676" name="Text Box 4"/>
          <p:cNvSpPr txBox="1">
            <a:spLocks noChangeArrowheads="1"/>
          </p:cNvSpPr>
          <p:nvPr/>
        </p:nvSpPr>
        <p:spPr bwMode="auto">
          <a:xfrm>
            <a:off x="1676400" y="685800"/>
            <a:ext cx="541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E8FB75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u="sng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Ý nghĩa của sự kiện thành lập Đảng </a:t>
            </a:r>
            <a:r>
              <a:rPr lang="en-US" sz="2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6677" name="Text Box 5"/>
          <p:cNvSpPr txBox="1">
            <a:spLocks noChangeArrowheads="1"/>
          </p:cNvSpPr>
          <p:nvPr/>
        </p:nvSpPr>
        <p:spPr bwMode="auto">
          <a:xfrm>
            <a:off x="409575" y="1927225"/>
            <a:ext cx="812482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i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B.</a:t>
            </a:r>
            <a:r>
              <a:rPr lang="en-US" sz="2400" b="1" i="1" smtClean="0">
                <a:latin typeface=".VnTime" pitchFamily="34" charset="0"/>
              </a:rPr>
              <a:t>   </a:t>
            </a:r>
            <a:r>
              <a:rPr lang="en-US" sz="2400" b="1" i="1" smtClean="0">
                <a:latin typeface="Times New Roman" pitchFamily="18" charset="0"/>
                <a:cs typeface="Times New Roman" pitchFamily="18" charset="0"/>
              </a:rPr>
              <a:t>Từ đây cách mạng VN đã có Đảng lãnh đạo đúng đắn liên tiếp giành được những thắng lợi to lớn .</a:t>
            </a:r>
            <a:endParaRPr lang="en-US" sz="2400" b="1" i="1">
              <a:latin typeface=".VnTime" pitchFamily="34" charset="0"/>
            </a:endParaRPr>
          </a:p>
        </p:txBody>
      </p:sp>
      <p:sp>
        <p:nvSpPr>
          <p:cNvPr id="156678" name="Text Box 6"/>
          <p:cNvSpPr txBox="1">
            <a:spLocks noChangeArrowheads="1"/>
          </p:cNvSpPr>
          <p:nvPr/>
        </p:nvSpPr>
        <p:spPr bwMode="auto">
          <a:xfrm>
            <a:off x="419100" y="2892425"/>
            <a:ext cx="6629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i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C.</a:t>
            </a:r>
            <a:r>
              <a:rPr lang="en-US" sz="2400" b="1" i="1" smtClean="0">
                <a:latin typeface="Times New Roman" pitchFamily="18" charset="0"/>
                <a:cs typeface="Times New Roman" pitchFamily="18" charset="0"/>
              </a:rPr>
              <a:t> Chấm dứt cuộc kháng chiến chống Pháp .</a:t>
            </a:r>
            <a:endParaRPr lang="en-US" sz="2400" b="1" i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6679" name="Text Box 7"/>
          <p:cNvSpPr txBox="1">
            <a:spLocks noChangeArrowheads="1"/>
          </p:cNvSpPr>
          <p:nvPr/>
        </p:nvSpPr>
        <p:spPr bwMode="auto">
          <a:xfrm>
            <a:off x="349250" y="3535680"/>
            <a:ext cx="780351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i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D.</a:t>
            </a:r>
            <a:r>
              <a:rPr lang="en-US" sz="2400" b="1" i="1" smtClean="0">
                <a:latin typeface="Times New Roman" pitchFamily="18" charset="0"/>
                <a:cs typeface="Times New Roman" pitchFamily="18" charset="0"/>
              </a:rPr>
              <a:t>   Đảng là nhân tố quyết định thắng lợi của CMVN.</a:t>
            </a:r>
            <a:endParaRPr lang="en-US" sz="2400" b="1" i="1">
              <a:latin typeface=".VnTime" pitchFamily="34" charset="0"/>
            </a:endParaRPr>
          </a:p>
        </p:txBody>
      </p:sp>
      <p:sp>
        <p:nvSpPr>
          <p:cNvPr id="156680" name="Text Box 8"/>
          <p:cNvSpPr txBox="1">
            <a:spLocks noChangeArrowheads="1"/>
          </p:cNvSpPr>
          <p:nvPr/>
        </p:nvSpPr>
        <p:spPr bwMode="auto">
          <a:xfrm>
            <a:off x="422275" y="4064000"/>
            <a:ext cx="75438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i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E.</a:t>
            </a:r>
            <a:r>
              <a:rPr lang="en-US" sz="2400" b="1" i="1" smtClean="0">
                <a:latin typeface="Times New Roman" pitchFamily="18" charset="0"/>
                <a:cs typeface="Times New Roman" pitchFamily="18" charset="0"/>
              </a:rPr>
              <a:t>  Đảng ra đời cách mạng VN trở thành một bộ phận khăng khít của cách mạng thế giới </a:t>
            </a:r>
            <a:endParaRPr lang="en-US" sz="2400" b="1" i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6681" name="Text Box 9"/>
          <p:cNvSpPr txBox="1">
            <a:spLocks noChangeArrowheads="1"/>
          </p:cNvSpPr>
          <p:nvPr/>
        </p:nvSpPr>
        <p:spPr bwMode="auto">
          <a:xfrm>
            <a:off x="390525" y="4953000"/>
            <a:ext cx="7315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i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F.</a:t>
            </a:r>
            <a:r>
              <a:rPr lang="en-US" sz="2400" b="1" i="1" smtClean="0">
                <a:latin typeface="Times New Roman" pitchFamily="18" charset="0"/>
                <a:cs typeface="Times New Roman" pitchFamily="18" charset="0"/>
              </a:rPr>
              <a:t>  Ngày 3/2 trở thành ngày kỉ niệm của Đảng Cộng sản </a:t>
            </a:r>
            <a:endParaRPr lang="en-US" sz="2400" b="1" i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6682" name="Oval 10"/>
          <p:cNvSpPr>
            <a:spLocks noChangeArrowheads="1"/>
          </p:cNvSpPr>
          <p:nvPr/>
        </p:nvSpPr>
        <p:spPr bwMode="auto">
          <a:xfrm>
            <a:off x="441325" y="1095375"/>
            <a:ext cx="457200" cy="4572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56683" name="Oval 11"/>
          <p:cNvSpPr>
            <a:spLocks noChangeArrowheads="1"/>
          </p:cNvSpPr>
          <p:nvPr/>
        </p:nvSpPr>
        <p:spPr bwMode="auto">
          <a:xfrm>
            <a:off x="381000" y="1905000"/>
            <a:ext cx="457200" cy="4572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56684" name="Oval 12"/>
          <p:cNvSpPr>
            <a:spLocks noChangeArrowheads="1"/>
          </p:cNvSpPr>
          <p:nvPr/>
        </p:nvSpPr>
        <p:spPr bwMode="auto">
          <a:xfrm>
            <a:off x="365125" y="4095750"/>
            <a:ext cx="457200" cy="4572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56685" name="Oval 13"/>
          <p:cNvSpPr>
            <a:spLocks noChangeArrowheads="1"/>
          </p:cNvSpPr>
          <p:nvPr/>
        </p:nvSpPr>
        <p:spPr bwMode="auto">
          <a:xfrm>
            <a:off x="384175" y="3505200"/>
            <a:ext cx="457200" cy="4572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56686" name="Oval 14"/>
          <p:cNvSpPr>
            <a:spLocks noChangeArrowheads="1"/>
          </p:cNvSpPr>
          <p:nvPr/>
        </p:nvSpPr>
        <p:spPr bwMode="auto">
          <a:xfrm>
            <a:off x="349250" y="4972050"/>
            <a:ext cx="457200" cy="4572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5353555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56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56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56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56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56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56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56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56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66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66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566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566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7" dur="2000"/>
                                        <p:tgtEl>
                                          <p:spTgt spid="156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56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156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6674" grpId="0" animBg="1"/>
      <p:bldP spid="156675" grpId="0"/>
      <p:bldP spid="156676" grpId="0"/>
      <p:bldP spid="156677" grpId="0"/>
      <p:bldP spid="156678" grpId="0"/>
      <p:bldP spid="156679" grpId="0"/>
      <p:bldP spid="156680" grpId="0"/>
      <p:bldP spid="156681" grpId="0"/>
      <p:bldP spid="156682" grpId="0" animBg="1"/>
      <p:bldP spid="156683" grpId="0" animBg="1"/>
      <p:bldP spid="156684" grpId="0" animBg="1"/>
      <p:bldP spid="156685" grpId="0" animBg="1"/>
      <p:bldP spid="15668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Text Box 2"/>
          <p:cNvSpPr txBox="1">
            <a:spLocks noChangeArrowheads="1"/>
          </p:cNvSpPr>
          <p:nvPr/>
        </p:nvSpPr>
        <p:spPr bwMode="auto">
          <a:xfrm>
            <a:off x="3505200" y="762000"/>
            <a:ext cx="32004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b="1" u="sng">
                <a:solidFill>
                  <a:srgbClr val="006600"/>
                </a:solidFill>
                <a:latin typeface=".VnTime" pitchFamily="34" charset="0"/>
              </a:rPr>
              <a:t>Ghi nhí</a:t>
            </a:r>
          </a:p>
        </p:txBody>
      </p:sp>
      <p:sp>
        <p:nvSpPr>
          <p:cNvPr id="172035" name="Text Box 3"/>
          <p:cNvSpPr txBox="1">
            <a:spLocks noChangeArrowheads="1"/>
          </p:cNvSpPr>
          <p:nvPr/>
        </p:nvSpPr>
        <p:spPr bwMode="auto">
          <a:xfrm>
            <a:off x="520700" y="1752600"/>
            <a:ext cx="8001000" cy="831850"/>
          </a:xfrm>
          <a:prstGeom prst="rect">
            <a:avLst/>
          </a:prstGeom>
          <a:solidFill>
            <a:srgbClr val="F8FED2"/>
          </a:solidFill>
          <a:ln w="9525">
            <a:solidFill>
              <a:srgbClr val="008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i="1">
                <a:solidFill>
                  <a:srgbClr val="FF0000"/>
                </a:solidFill>
                <a:latin typeface=".VnTime" pitchFamily="34" charset="0"/>
              </a:rPr>
              <a:t>Ngµy 3 /2 /1930 §¶ng Céng s¶n ViÖt Nam ra ®êi, ®· l·nh ®¹o c¸ch m¹ng ViÖt Nam dµnh nhiÒu th¾ng lîi to lín.</a:t>
            </a:r>
          </a:p>
        </p:txBody>
      </p:sp>
      <p:sp>
        <p:nvSpPr>
          <p:cNvPr id="172036" name="Text Box 4"/>
          <p:cNvSpPr txBox="1">
            <a:spLocks noChangeArrowheads="1"/>
          </p:cNvSpPr>
          <p:nvPr/>
        </p:nvSpPr>
        <p:spPr bwMode="auto">
          <a:xfrm>
            <a:off x="342900" y="2571750"/>
            <a:ext cx="762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b="1">
                <a:solidFill>
                  <a:srgbClr val="FF3399"/>
                </a:solidFill>
                <a:latin typeface=".VnTime" pitchFamily="34" charset="0"/>
              </a:rPr>
              <a:t>?</a:t>
            </a:r>
          </a:p>
        </p:txBody>
      </p:sp>
      <p:grpSp>
        <p:nvGrpSpPr>
          <p:cNvPr id="172038" name="Group 6"/>
          <p:cNvGrpSpPr>
            <a:grpSpLocks/>
          </p:cNvGrpSpPr>
          <p:nvPr/>
        </p:nvGrpSpPr>
        <p:grpSpPr bwMode="auto">
          <a:xfrm>
            <a:off x="3048000" y="4000500"/>
            <a:ext cx="3505200" cy="1485900"/>
            <a:chOff x="1824" y="720"/>
            <a:chExt cx="1872" cy="912"/>
          </a:xfrm>
        </p:grpSpPr>
        <p:sp>
          <p:nvSpPr>
            <p:cNvPr id="172039" name="AutoShape 7"/>
            <p:cNvSpPr>
              <a:spLocks noChangeArrowheads="1"/>
            </p:cNvSpPr>
            <p:nvPr/>
          </p:nvSpPr>
          <p:spPr bwMode="auto">
            <a:xfrm>
              <a:off x="1824" y="720"/>
              <a:ext cx="1872" cy="912"/>
            </a:xfrm>
            <a:prstGeom prst="cloudCallout">
              <a:avLst>
                <a:gd name="adj1" fmla="val -68111"/>
                <a:gd name="adj2" fmla="val -84208"/>
              </a:avLst>
            </a:prstGeom>
            <a:solidFill>
              <a:srgbClr val="FFFF00"/>
            </a:solidFill>
            <a:ln w="9525">
              <a:solidFill>
                <a:srgbClr val="CC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 b="1"/>
            </a:p>
          </p:txBody>
        </p:sp>
        <p:sp>
          <p:nvSpPr>
            <p:cNvPr id="172040" name="Text Box 8"/>
            <p:cNvSpPr txBox="1">
              <a:spLocks noChangeArrowheads="1"/>
            </p:cNvSpPr>
            <p:nvPr/>
          </p:nvSpPr>
          <p:spPr bwMode="auto">
            <a:xfrm>
              <a:off x="2016" y="816"/>
              <a:ext cx="1488" cy="4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sz="2000" b="1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.VnTime" pitchFamily="34" charset="0"/>
                </a:rPr>
                <a:t>Ai lµ tæng bÝ th­ ®Çu tiªn cña §¶ng CSVN ?</a:t>
              </a:r>
            </a:p>
          </p:txBody>
        </p:sp>
      </p:grpSp>
      <p:pic>
        <p:nvPicPr>
          <p:cNvPr id="172041" name="Picture 9" descr="Frames PPT 02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28600" y="-179070"/>
            <a:ext cx="96774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4141248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172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172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72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1" dur="500"/>
                                        <p:tgtEl>
                                          <p:spTgt spid="1720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2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20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2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2034" grpId="0"/>
      <p:bldP spid="172035" grpId="0" animBg="1"/>
      <p:bldP spid="172036" grpId="0"/>
      <p:bldP spid="172036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64" name="Picture 4" descr="Frames PPT 0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45766" name="Picture 6" descr="Hình:TranPhu.gif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52600" y="838200"/>
            <a:ext cx="4191000" cy="5181600"/>
          </a:xfrm>
          <a:prstGeom prst="rect">
            <a:avLst/>
          </a:prstGeom>
          <a:noFill/>
          <a:ln w="57150" cmpd="thickThin">
            <a:solidFill>
              <a:srgbClr val="CC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45767" name="Rectangle 7"/>
          <p:cNvSpPr>
            <a:spLocks noChangeArrowheads="1"/>
          </p:cNvSpPr>
          <p:nvPr/>
        </p:nvSpPr>
        <p:spPr bwMode="auto">
          <a:xfrm>
            <a:off x="6089650" y="5576888"/>
            <a:ext cx="226414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b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Đồng chí Trần Phú</a:t>
            </a:r>
            <a:endParaRPr lang="en-US" sz="2000" b="1">
              <a:solidFill>
                <a:srgbClr val="3333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97875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57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57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57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696934ynpid0yk4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9525" y="5229225"/>
            <a:ext cx="735013" cy="161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483" name="Picture 3" descr="696934ynpid0yk4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61375" y="5229225"/>
            <a:ext cx="762000" cy="161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484" name="Picture 4" descr="699254l1y552pcn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53988" y="-288925"/>
            <a:ext cx="1093788" cy="2009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485" name="Picture 5" descr="699254l1y552pcn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72450" y="-215900"/>
            <a:ext cx="1143000" cy="2009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486" name="Picture 6" descr="nguyenphutrong-1355384834-500x-6405-5041-141654235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9038" y="622300"/>
            <a:ext cx="6840537" cy="5400675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86151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2000px-Communist_Party_of_Vietnam_fla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9900" y="765175"/>
            <a:ext cx="8280400" cy="504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584362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696934ynpid0yk4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9525" y="5229225"/>
            <a:ext cx="735013" cy="161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9699" name="Picture 3" descr="696934ynpid0yk4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61375" y="5229225"/>
            <a:ext cx="762000" cy="161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9700" name="Picture 4" descr="699254l1y552pcn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53988" y="-288925"/>
            <a:ext cx="1093788" cy="2009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9701" name="Picture 5" descr="699254l1y552pcn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72450" y="-215900"/>
            <a:ext cx="1143000" cy="2009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970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4575" y="333375"/>
            <a:ext cx="4752975" cy="5972175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9703" name="Text Box 7"/>
          <p:cNvSpPr txBox="1">
            <a:spLocks noChangeArrowheads="1"/>
          </p:cNvSpPr>
          <p:nvPr/>
        </p:nvSpPr>
        <p:spPr bwMode="auto">
          <a:xfrm>
            <a:off x="6084888" y="1773238"/>
            <a:ext cx="2665412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/>
            <a:r>
              <a:rPr lang="en-US" sz="2400" b="1"/>
              <a:t>    </a:t>
            </a:r>
            <a:r>
              <a:rPr lang="en-US" sz="2400" b="1">
                <a:solidFill>
                  <a:srgbClr val="FF0000"/>
                </a:solidFill>
              </a:rPr>
              <a:t> </a:t>
            </a:r>
            <a:r>
              <a:rPr lang="en-US" sz="24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Nơi thành lập chi bộ Đảng đầu tiên của tỉnh Bạc Liêu:</a:t>
            </a:r>
          </a:p>
          <a:p>
            <a:pPr algn="ctr"/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ấp Rạch Rắn,</a:t>
            </a:r>
          </a:p>
          <a:p>
            <a:pPr algn="ctr"/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xã Long Điền, huyện Đông Hải </a:t>
            </a:r>
          </a:p>
        </p:txBody>
      </p:sp>
    </p:spTree>
    <p:extLst>
      <p:ext uri="{BB962C8B-B14F-4D97-AF65-F5344CB8AC3E}">
        <p14:creationId xmlns:p14="http://schemas.microsoft.com/office/powerpoint/2010/main" xmlns="" val="2952903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9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29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3" grpId="0" bldLvl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Text Box 2"/>
          <p:cNvSpPr txBox="1">
            <a:spLocks noChangeArrowheads="1"/>
          </p:cNvSpPr>
          <p:nvPr/>
        </p:nvSpPr>
        <p:spPr bwMode="auto">
          <a:xfrm>
            <a:off x="3810000" y="304800"/>
            <a:ext cx="29718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u="sng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KIỂM TRA BÀI CŨ</a:t>
            </a:r>
          </a:p>
        </p:txBody>
      </p:sp>
      <p:sp>
        <p:nvSpPr>
          <p:cNvPr id="184323" name="Text Box 3"/>
          <p:cNvSpPr txBox="1">
            <a:spLocks noChangeArrowheads="1"/>
          </p:cNvSpPr>
          <p:nvPr/>
        </p:nvSpPr>
        <p:spPr bwMode="auto">
          <a:xfrm>
            <a:off x="381000" y="1066800"/>
            <a:ext cx="8458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- Vì sao Nguyễn Ái Quốc quyết chí ra đi tìm đường cứu nước ?</a:t>
            </a:r>
            <a:endParaRPr lang="en-US" sz="2400" b="1">
              <a:solidFill>
                <a:srgbClr val="FF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324" name="Text Box 4"/>
          <p:cNvSpPr txBox="1">
            <a:spLocks noChangeArrowheads="1"/>
          </p:cNvSpPr>
          <p:nvPr/>
        </p:nvSpPr>
        <p:spPr bwMode="auto">
          <a:xfrm>
            <a:off x="377825" y="2933700"/>
            <a:ext cx="838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FF3399"/>
                </a:solidFill>
                <a:latin typeface=".VnTime" pitchFamily="34" charset="0"/>
              </a:rPr>
              <a:t> - V× sao bÕn c¶ng Nhµ Rång ®­îc c«ng nhËn lµ di tÝch lÞch sö ?</a:t>
            </a:r>
          </a:p>
        </p:txBody>
      </p:sp>
      <p:grpSp>
        <p:nvGrpSpPr>
          <p:cNvPr id="184325" name="Group 5"/>
          <p:cNvGrpSpPr>
            <a:grpSpLocks/>
          </p:cNvGrpSpPr>
          <p:nvPr/>
        </p:nvGrpSpPr>
        <p:grpSpPr bwMode="auto">
          <a:xfrm>
            <a:off x="2514600" y="158750"/>
            <a:ext cx="914400" cy="831850"/>
            <a:chOff x="192" y="1248"/>
            <a:chExt cx="288" cy="336"/>
          </a:xfrm>
        </p:grpSpPr>
        <p:pic>
          <p:nvPicPr>
            <p:cNvPr id="184326" name="Picture 6" descr="dau hoi"/>
            <p:cNvPicPr>
              <a:picLocks noChangeAspect="1" noChangeArrowheads="1" noCrop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" y="1272"/>
              <a:ext cx="18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4327" name="Rectangle 7"/>
            <p:cNvSpPr>
              <a:spLocks noChangeArrowheads="1"/>
            </p:cNvSpPr>
            <p:nvPr/>
          </p:nvSpPr>
          <p:spPr bwMode="auto">
            <a:xfrm>
              <a:off x="192" y="1248"/>
              <a:ext cx="288" cy="336"/>
            </a:xfrm>
            <a:prstGeom prst="rect">
              <a:avLst/>
            </a:prstGeom>
            <a:noFill/>
            <a:ln w="38100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3300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84328" name="Text Box 8"/>
          <p:cNvSpPr txBox="1">
            <a:spLocks noChangeArrowheads="1"/>
          </p:cNvSpPr>
          <p:nvPr/>
        </p:nvSpPr>
        <p:spPr bwMode="auto">
          <a:xfrm>
            <a:off x="273050" y="1838325"/>
            <a:ext cx="8610600" cy="2677656"/>
          </a:xfrm>
          <a:prstGeom prst="rect">
            <a:avLst/>
          </a:prstGeom>
          <a:solidFill>
            <a:srgbClr val="A0FAFE"/>
          </a:solidFill>
          <a:ln w="9525">
            <a:solidFill>
              <a:srgbClr val="3333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Nguyễn Ái Quốc sinh ra trong một gia đình nhà nho yêu nước và lớn lên trên quê hương giàu truyền thống cách mạng . Anh sớm thấu hiểu được tình cảnh của đất nước và nỗi thống khổ của đồng bào . Nguyễn Ái  Quốc rất khâm phục tinh thần yêu nước của các bậc tiền bối nhưng không tán thành con đường cứu nước của các cụ , vì yêu nước thương dân …Anh quyết chí ra đi tìm đường cứu nước </a:t>
            </a:r>
            <a:r>
              <a:rPr lang="en-US" sz="2400" b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400" b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en-US" sz="2400" b="1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329" name="Text Box 9"/>
          <p:cNvSpPr txBox="1">
            <a:spLocks noChangeArrowheads="1"/>
          </p:cNvSpPr>
          <p:nvPr/>
        </p:nvSpPr>
        <p:spPr bwMode="auto">
          <a:xfrm>
            <a:off x="530225" y="4495800"/>
            <a:ext cx="8305800" cy="1200329"/>
          </a:xfrm>
          <a:prstGeom prst="rect">
            <a:avLst/>
          </a:prstGeom>
          <a:solidFill>
            <a:srgbClr val="F6FCA2"/>
          </a:solidFill>
          <a:ln w="9525">
            <a:solidFill>
              <a:srgbClr val="00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Bến cảng Nhà Rồng được công nhận là di tích lịch sử vì chính nơi đây ngày 5 tháng 6 năm 1911 Nguyễn Ái Quốc đã ra đi tìm đường cứu nước.</a:t>
            </a:r>
            <a:endParaRPr lang="en-US" sz="2400" b="1">
              <a:solidFill>
                <a:srgbClr val="3333CC"/>
              </a:solidFill>
              <a:latin typeface=".VnTim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9579380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4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84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84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1" dur="500"/>
                                        <p:tgtEl>
                                          <p:spTgt spid="1843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4" dur="500"/>
                                        <p:tgtEl>
                                          <p:spTgt spid="1843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43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843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84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43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43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22" grpId="0"/>
      <p:bldP spid="184323" grpId="0"/>
      <p:bldP spid="184323" grpId="1"/>
      <p:bldP spid="184324" grpId="0"/>
      <p:bldP spid="184328" grpId="0" animBg="1"/>
      <p:bldP spid="184328" grpId="1" animBg="1"/>
      <p:bldP spid="18432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696934ynpid0yk4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9525" y="5229225"/>
            <a:ext cx="735013" cy="161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1747" name="Picture 3" descr="696934ynpid0yk4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61375" y="5229225"/>
            <a:ext cx="762000" cy="161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1748" name="Picture 4" descr="699254l1y552pcn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53988" y="-288925"/>
            <a:ext cx="1093788" cy="2009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1749" name="Picture 5" descr="699254l1y552pcn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72450" y="-215900"/>
            <a:ext cx="1143000" cy="2009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175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2775" y="476250"/>
            <a:ext cx="5184775" cy="551815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1751" name="Text Box 7"/>
          <p:cNvSpPr txBox="1">
            <a:spLocks noChangeArrowheads="1"/>
          </p:cNvSpPr>
          <p:nvPr/>
        </p:nvSpPr>
        <p:spPr bwMode="auto">
          <a:xfrm>
            <a:off x="6013450" y="1341438"/>
            <a:ext cx="3097213" cy="304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400" b="1"/>
              <a:t>    </a:t>
            </a:r>
            <a:r>
              <a:rPr lang="en-US" sz="2400" b="1">
                <a:solidFill>
                  <a:srgbClr val="FF0000"/>
                </a:solidFill>
              </a:rPr>
              <a:t> </a:t>
            </a:r>
            <a:r>
              <a:rPr lang="en-US" sz="24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Nơi treo cờ Đảng đầu tiên ở thị xã Bạc Liêu ( nay là TP Bạc Liêu) vào sáng ngày 01/5/1930:</a:t>
            </a:r>
          </a:p>
          <a:p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đường Trần Phú - Phường 3 (trước siêu thị Vinatex)</a:t>
            </a:r>
          </a:p>
        </p:txBody>
      </p:sp>
    </p:spTree>
    <p:extLst>
      <p:ext uri="{BB962C8B-B14F-4D97-AF65-F5344CB8AC3E}">
        <p14:creationId xmlns:p14="http://schemas.microsoft.com/office/powerpoint/2010/main" xmlns="" val="2359598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1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31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51" grpId="0" bldLvl="0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696934ynpid0yk4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9525" y="5229225"/>
            <a:ext cx="735013" cy="161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2771" name="Picture 3" descr="696934ynpid0yk4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61375" y="5229225"/>
            <a:ext cx="762000" cy="161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2772" name="Picture 4" descr="699254l1y552pcn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53988" y="-288925"/>
            <a:ext cx="1093788" cy="2009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2773" name="Picture 5" descr="699254l1y552pcn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72450" y="-215900"/>
            <a:ext cx="1143000" cy="2009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2774" name="Picture 6" descr="Ngã_tư_cầu_qua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2150" y="549275"/>
            <a:ext cx="7696200" cy="575945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3640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696934ynpid0yk4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9525" y="5229225"/>
            <a:ext cx="735013" cy="161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3795" name="Picture 3" descr="696934ynpid0yk4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61375" y="5229225"/>
            <a:ext cx="762000" cy="161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3796" name="Picture 4" descr="699254l1y552pcn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53988" y="-288925"/>
            <a:ext cx="1093788" cy="2009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3797" name="Picture 5" descr="699254l1y552pcn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72450" y="-215900"/>
            <a:ext cx="1143000" cy="2009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3798" name="Picture 6" descr="dailotranphutp-baclieu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8675" y="549275"/>
            <a:ext cx="7472363" cy="575945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90131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88" name="Picture 20" descr="Hinh_nen_Co_Dang_cong_s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9600" y="2590800"/>
            <a:ext cx="79248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2781" name="Text Box 13"/>
          <p:cNvSpPr txBox="1">
            <a:spLocks noChangeArrowheads="1"/>
          </p:cNvSpPr>
          <p:nvPr/>
        </p:nvSpPr>
        <p:spPr bwMode="auto">
          <a:xfrm>
            <a:off x="609600" y="838200"/>
            <a:ext cx="1447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u="sng">
                <a:solidFill>
                  <a:srgbClr val="0000FF"/>
                </a:solidFill>
                <a:latin typeface=".VnTime" pitchFamily="34" charset="0"/>
              </a:rPr>
              <a:t>LÞch sö:</a:t>
            </a:r>
          </a:p>
        </p:txBody>
      </p:sp>
      <p:sp>
        <p:nvSpPr>
          <p:cNvPr id="32783" name="Text Box 15"/>
          <p:cNvSpPr txBox="1">
            <a:spLocks noChangeArrowheads="1"/>
          </p:cNvSpPr>
          <p:nvPr/>
        </p:nvSpPr>
        <p:spPr bwMode="auto">
          <a:xfrm>
            <a:off x="2286000" y="838200"/>
            <a:ext cx="56832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2FDAD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FF0000"/>
                </a:solidFill>
                <a:latin typeface=".VnTimeH" pitchFamily="34" charset="0"/>
              </a:rPr>
              <a:t>®¶ng céng s¶n viÖt nam ra ®êi</a:t>
            </a:r>
          </a:p>
        </p:txBody>
      </p:sp>
      <p:sp>
        <p:nvSpPr>
          <p:cNvPr id="32785" name="Rectangle 17"/>
          <p:cNvSpPr>
            <a:spLocks noChangeArrowheads="1"/>
          </p:cNvSpPr>
          <p:nvPr/>
        </p:nvSpPr>
        <p:spPr bwMode="auto">
          <a:xfrm>
            <a:off x="552450" y="1752600"/>
            <a:ext cx="1243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3333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u="sng">
                <a:solidFill>
                  <a:srgbClr val="008000"/>
                </a:solidFill>
                <a:latin typeface=".VnTime" pitchFamily="34" charset="0"/>
              </a:rPr>
              <a:t>Ghi nhí</a:t>
            </a:r>
          </a:p>
        </p:txBody>
      </p:sp>
      <p:sp>
        <p:nvSpPr>
          <p:cNvPr id="32786" name="Rectangle 18"/>
          <p:cNvSpPr>
            <a:spLocks noChangeArrowheads="1"/>
          </p:cNvSpPr>
          <p:nvPr/>
        </p:nvSpPr>
        <p:spPr bwMode="auto">
          <a:xfrm>
            <a:off x="609600" y="2590800"/>
            <a:ext cx="7924800" cy="1563688"/>
          </a:xfrm>
          <a:prstGeom prst="rect">
            <a:avLst/>
          </a:prstGeom>
          <a:noFill/>
          <a:ln w="9525">
            <a:solidFill>
              <a:srgbClr val="3333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CAFCFE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i="1">
                <a:solidFill>
                  <a:schemeClr val="accent1"/>
                </a:solidFill>
                <a:latin typeface=".VnTime" pitchFamily="34" charset="0"/>
              </a:rPr>
              <a:t>Ngµy 3 /2 /1930 §¶ng Céng s¶n ViÖt Nam ra ®êi, ®· l·nh ®¹o c¸ch m¹ng </a:t>
            </a:r>
            <a:r>
              <a:rPr lang="en-US" sz="3200" b="1" i="1">
                <a:solidFill>
                  <a:srgbClr val="3333FF"/>
                </a:solidFill>
                <a:latin typeface=".VnTime" pitchFamily="34" charset="0"/>
              </a:rPr>
              <a:t>ViÖt Nam</a:t>
            </a:r>
            <a:r>
              <a:rPr lang="en-US" sz="3200" b="1" i="1">
                <a:solidFill>
                  <a:schemeClr val="accent1"/>
                </a:solidFill>
                <a:latin typeface=".VnTime" pitchFamily="34" charset="0"/>
              </a:rPr>
              <a:t> dµnh nhiÒu th¾ng lîi to lín.</a:t>
            </a:r>
          </a:p>
        </p:txBody>
      </p:sp>
      <p:pic>
        <p:nvPicPr>
          <p:cNvPr id="32794" name="Picture 26" descr="Frames PPT 03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05392932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327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1000"/>
                                        <p:tgtEl>
                                          <p:spTgt spid="327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1000"/>
                                        <p:tgtEl>
                                          <p:spTgt spid="327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85" grpId="0"/>
      <p:bldP spid="3278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1909" name="Picture 5" descr="psds9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51910" name="AutoShape 6"/>
          <p:cNvSpPr>
            <a:spLocks noChangeArrowheads="1"/>
          </p:cNvSpPr>
          <p:nvPr/>
        </p:nvSpPr>
        <p:spPr bwMode="auto">
          <a:xfrm>
            <a:off x="2286000" y="152400"/>
            <a:ext cx="3886200" cy="1600200"/>
          </a:xfrm>
          <a:prstGeom prst="irregularSeal2">
            <a:avLst/>
          </a:prstGeom>
          <a:gradFill rotWithShape="1">
            <a:gsLst>
              <a:gs pos="0">
                <a:schemeClr val="bg1"/>
              </a:gs>
              <a:gs pos="100000">
                <a:srgbClr val="9900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320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Củng cố </a:t>
            </a:r>
            <a:endParaRPr lang="en-US" sz="320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1911" name="AutoShape 7"/>
          <p:cNvSpPr>
            <a:spLocks noChangeArrowheads="1"/>
          </p:cNvSpPr>
          <p:nvPr/>
        </p:nvSpPr>
        <p:spPr bwMode="auto">
          <a:xfrm>
            <a:off x="4267200" y="3276600"/>
            <a:ext cx="3505200" cy="990600"/>
          </a:xfrm>
          <a:prstGeom prst="ribbon">
            <a:avLst>
              <a:gd name="adj1" fmla="val 12500"/>
              <a:gd name="adj2" fmla="val 50000"/>
            </a:avLst>
          </a:prstGeom>
          <a:gradFill rotWithShape="1">
            <a:gsLst>
              <a:gs pos="0">
                <a:schemeClr val="bg1"/>
              </a:gs>
              <a:gs pos="100000">
                <a:srgbClr val="33CCFF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3200" smtClean="0">
                <a:solidFill>
                  <a:srgbClr val="FF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Dặn dò </a:t>
            </a:r>
            <a:endParaRPr lang="en-US" sz="3200">
              <a:solidFill>
                <a:srgbClr val="FF33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1912" name="Rectangle 8"/>
          <p:cNvSpPr>
            <a:spLocks noChangeArrowheads="1"/>
          </p:cNvSpPr>
          <p:nvPr/>
        </p:nvSpPr>
        <p:spPr bwMode="auto">
          <a:xfrm>
            <a:off x="1219200" y="4495800"/>
            <a:ext cx="73152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2400" b="1" smtClean="0">
                <a:solidFill>
                  <a:srgbClr val="669900"/>
                </a:solidFill>
                <a:latin typeface="Times New Roman" pitchFamily="18" charset="0"/>
                <a:cs typeface="Times New Roman" pitchFamily="18" charset="0"/>
              </a:rPr>
              <a:t>Các em về nhà ôn lại bài và chuẩn bị bài sau .</a:t>
            </a:r>
            <a:endParaRPr lang="en-US" sz="2400" b="1">
              <a:solidFill>
                <a:srgbClr val="6699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1913" name="Text Box 9"/>
          <p:cNvSpPr txBox="1">
            <a:spLocks noChangeArrowheads="1"/>
          </p:cNvSpPr>
          <p:nvPr/>
        </p:nvSpPr>
        <p:spPr bwMode="auto">
          <a:xfrm>
            <a:off x="2057400" y="1981200"/>
            <a:ext cx="64770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Qua bài học này em biết thêm gì về lãnh tụ </a:t>
            </a:r>
          </a:p>
          <a:p>
            <a:pPr algn="ctr">
              <a:spcBef>
                <a:spcPct val="50000"/>
              </a:spcBef>
            </a:pPr>
            <a:r>
              <a:rPr lang="en-US" sz="2400" b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Nguyễn Ái Quốc </a:t>
            </a:r>
          </a:p>
          <a:p>
            <a:pPr>
              <a:spcBef>
                <a:spcPct val="50000"/>
              </a:spcBef>
            </a:pPr>
            <a:endParaRPr lang="en-US" sz="2400" b="1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1914" name="Text Box 10"/>
          <p:cNvSpPr txBox="1">
            <a:spLocks noChangeArrowheads="1"/>
          </p:cNvSpPr>
          <p:nvPr/>
        </p:nvSpPr>
        <p:spPr bwMode="auto">
          <a:xfrm>
            <a:off x="1828800" y="1371600"/>
            <a:ext cx="762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b="1">
                <a:solidFill>
                  <a:srgbClr val="FF3399"/>
                </a:solidFill>
                <a:latin typeface=".VnTime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xmlns="" val="1797203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2519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2519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51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1" dur="500"/>
                                        <p:tgtEl>
                                          <p:spTgt spid="2519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1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519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1" dur="500"/>
                                        <p:tgtEl>
                                          <p:spTgt spid="2519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1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519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519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519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519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519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1910" grpId="0" animBg="1"/>
      <p:bldP spid="251911" grpId="0" animBg="1"/>
      <p:bldP spid="251912" grpId="0"/>
      <p:bldP spid="251913" grpId="0"/>
      <p:bldP spid="251913" grpId="1"/>
      <p:bldP spid="251914" grpId="0"/>
      <p:bldP spid="251914" grpId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6788" name="Picture 4" descr="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81000" y="-381000"/>
            <a:ext cx="9829800" cy="7372350"/>
          </a:xfrm>
          <a:prstGeom prst="rect">
            <a:avLst/>
          </a:prstGeom>
          <a:noFill/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46790" name="Text Box 6"/>
          <p:cNvSpPr txBox="1">
            <a:spLocks noChangeArrowheads="1"/>
          </p:cNvSpPr>
          <p:nvPr/>
        </p:nvSpPr>
        <p:spPr bwMode="auto">
          <a:xfrm>
            <a:off x="457200" y="2057400"/>
            <a:ext cx="8458200" cy="1616075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b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CẢM ƠN CÁC THẦY CÔ GIÁO</a:t>
            </a:r>
          </a:p>
          <a:p>
            <a:pPr algn="ctr">
              <a:spcBef>
                <a:spcPct val="50000"/>
              </a:spcBef>
            </a:pPr>
            <a:r>
              <a:rPr lang="en-US" sz="4000" b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VÀ CÁC EM HỌC SINH</a:t>
            </a:r>
          </a:p>
        </p:txBody>
      </p:sp>
      <p:sp>
        <p:nvSpPr>
          <p:cNvPr id="246791" name="Text Box 7"/>
          <p:cNvSpPr txBox="1">
            <a:spLocks noChangeArrowheads="1"/>
          </p:cNvSpPr>
          <p:nvPr/>
        </p:nvSpPr>
        <p:spPr bwMode="auto">
          <a:xfrm>
            <a:off x="2133600" y="4267200"/>
            <a:ext cx="50292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XIN CHÀO VÀ HẸN GẶP LẠI</a:t>
            </a:r>
            <a:r>
              <a:rPr lang="en-US" sz="300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xmlns="" val="3298814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418" name="Picture 2" descr="images64076_65Cang_NhaRong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833"/>
          <a:stretch>
            <a:fillRect/>
          </a:stretch>
        </p:blipFill>
        <p:spPr bwMode="auto">
          <a:xfrm>
            <a:off x="533400" y="138175"/>
            <a:ext cx="8153400" cy="5643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8419" name="Text Box 3"/>
          <p:cNvSpPr txBox="1">
            <a:spLocks noChangeArrowheads="1"/>
          </p:cNvSpPr>
          <p:nvPr/>
        </p:nvSpPr>
        <p:spPr bwMode="auto">
          <a:xfrm>
            <a:off x="2971800" y="6086475"/>
            <a:ext cx="381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8000"/>
                </a:solidFill>
                <a:latin typeface=".VnTimeH" pitchFamily="34" charset="0"/>
              </a:rPr>
              <a:t>BÕn c¶ng Nhµ Rång </a:t>
            </a:r>
            <a:endParaRPr lang="en-US" b="1"/>
          </a:p>
        </p:txBody>
      </p:sp>
    </p:spTree>
    <p:extLst>
      <p:ext uri="{BB962C8B-B14F-4D97-AF65-F5344CB8AC3E}">
        <p14:creationId xmlns:p14="http://schemas.microsoft.com/office/powerpoint/2010/main" xmlns="" val="57039779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884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884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884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84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1884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84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84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397" name="Picture 5" descr="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90580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87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0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0FF2FD">
                  <a:alpha val="50000"/>
                </a:srgbClr>
              </a:gs>
              <a:gs pos="50000">
                <a:schemeClr val="bg1"/>
              </a:gs>
              <a:gs pos="100000">
                <a:srgbClr val="0FF2FD">
                  <a:alpha val="50000"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32451" name="Text Box 3"/>
          <p:cNvSpPr txBox="1">
            <a:spLocks noChangeArrowheads="1"/>
          </p:cNvSpPr>
          <p:nvPr/>
        </p:nvSpPr>
        <p:spPr bwMode="auto">
          <a:xfrm>
            <a:off x="609600" y="158750"/>
            <a:ext cx="1447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u="sng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Lịch sử </a:t>
            </a:r>
            <a:r>
              <a:rPr lang="en-US" sz="2400" b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400" b="1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2452" name="Text Box 4"/>
          <p:cNvSpPr txBox="1">
            <a:spLocks noChangeArrowheads="1"/>
          </p:cNvSpPr>
          <p:nvPr/>
        </p:nvSpPr>
        <p:spPr bwMode="auto">
          <a:xfrm>
            <a:off x="2317750" y="196850"/>
            <a:ext cx="56832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2FDAD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ĐẢNG CỘNG SẢN VIỆT NAM RA ĐỜI </a:t>
            </a:r>
            <a:endParaRPr lang="en-US" sz="24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2453" name="Text Box 5"/>
          <p:cNvSpPr txBox="1">
            <a:spLocks noChangeArrowheads="1"/>
          </p:cNvSpPr>
          <p:nvPr/>
        </p:nvSpPr>
        <p:spPr bwMode="auto">
          <a:xfrm>
            <a:off x="1216025" y="631825"/>
            <a:ext cx="51085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400" b="1" u="sng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Sự cần thiết thành lập Đảng </a:t>
            </a:r>
            <a:r>
              <a:rPr lang="en-US" sz="2400" b="1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b="1">
              <a:solidFill>
                <a:srgbClr val="FF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2454" name="Text Box 6"/>
          <p:cNvSpPr txBox="1">
            <a:spLocks noChangeArrowheads="1"/>
          </p:cNvSpPr>
          <p:nvPr/>
        </p:nvSpPr>
        <p:spPr bwMode="auto">
          <a:xfrm>
            <a:off x="520700" y="1130300"/>
            <a:ext cx="694372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i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- Nêu tình hình lịch sử nước ta trong năm 1929 ?</a:t>
            </a:r>
            <a:r>
              <a:rPr lang="en-US" sz="2400" b="1" i="1" smtClean="0">
                <a:solidFill>
                  <a:srgbClr val="006600"/>
                </a:solidFill>
                <a:latin typeface=".VnTime" pitchFamily="34" charset="0"/>
              </a:rPr>
              <a:t> </a:t>
            </a:r>
            <a:endParaRPr lang="en-US" sz="2400" b="1" i="1">
              <a:solidFill>
                <a:srgbClr val="006600"/>
              </a:solidFill>
              <a:latin typeface=".VnTimeH" pitchFamily="34" charset="0"/>
            </a:endParaRPr>
          </a:p>
        </p:txBody>
      </p:sp>
      <p:sp>
        <p:nvSpPr>
          <p:cNvPr id="232455" name="Text Box 7"/>
          <p:cNvSpPr txBox="1">
            <a:spLocks noChangeArrowheads="1"/>
          </p:cNvSpPr>
          <p:nvPr/>
        </p:nvSpPr>
        <p:spPr bwMode="auto">
          <a:xfrm>
            <a:off x="1473200" y="1066800"/>
            <a:ext cx="640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chemeClr val="accent2"/>
                </a:solidFill>
                <a:latin typeface=".VnTimeH" pitchFamily="34" charset="0"/>
              </a:rPr>
              <a:t>- </a:t>
            </a:r>
            <a:r>
              <a:rPr lang="en-US" sz="2400" b="1" smtClean="0">
                <a:solidFill>
                  <a:schemeClr val="accent2"/>
                </a:solidFill>
                <a:latin typeface=".VnTime" pitchFamily="34" charset="0"/>
              </a:rPr>
              <a:t>Có 3</a:t>
            </a:r>
            <a:r>
              <a:rPr lang="en-US" sz="2400" b="1" smtClean="0">
                <a:solidFill>
                  <a:schemeClr val="accent2"/>
                </a:solidFill>
                <a:latin typeface=".VnTimeH" pitchFamily="34" charset="0"/>
              </a:rPr>
              <a:t> </a:t>
            </a:r>
            <a:r>
              <a:rPr lang="en-US" sz="2400" b="1">
                <a:solidFill>
                  <a:schemeClr val="accent2"/>
                </a:solidFill>
                <a:latin typeface=".VnTime" pitchFamily="34" charset="0"/>
              </a:rPr>
              <a:t>tæ chøc </a:t>
            </a:r>
            <a:r>
              <a:rPr lang="en-US" sz="2400" b="1" smtClean="0">
                <a:solidFill>
                  <a:schemeClr val="accent2"/>
                </a:solidFill>
                <a:latin typeface=".VnTime" pitchFamily="34" charset="0"/>
              </a:rPr>
              <a:t>céng </a:t>
            </a:r>
            <a:r>
              <a:rPr lang="en-US" sz="2400" b="1">
                <a:solidFill>
                  <a:schemeClr val="accent2"/>
                </a:solidFill>
                <a:latin typeface=".VnTime" pitchFamily="34" charset="0"/>
              </a:rPr>
              <a:t>s¶n:</a:t>
            </a:r>
            <a:endParaRPr lang="en-US" sz="2400" b="1">
              <a:solidFill>
                <a:schemeClr val="accent2"/>
              </a:solidFill>
              <a:latin typeface=".VnTimeH" pitchFamily="34" charset="0"/>
            </a:endParaRPr>
          </a:p>
        </p:txBody>
      </p:sp>
      <p:grpSp>
        <p:nvGrpSpPr>
          <p:cNvPr id="232456" name="Group 8"/>
          <p:cNvGrpSpPr>
            <a:grpSpLocks/>
          </p:cNvGrpSpPr>
          <p:nvPr/>
        </p:nvGrpSpPr>
        <p:grpSpPr bwMode="auto">
          <a:xfrm>
            <a:off x="3886200" y="1600201"/>
            <a:ext cx="4953000" cy="1938338"/>
            <a:chOff x="2112" y="1632"/>
            <a:chExt cx="2544" cy="1221"/>
          </a:xfrm>
        </p:grpSpPr>
        <p:sp>
          <p:nvSpPr>
            <p:cNvPr id="232457" name="Text Box 9"/>
            <p:cNvSpPr txBox="1">
              <a:spLocks noChangeArrowheads="1"/>
            </p:cNvSpPr>
            <p:nvPr/>
          </p:nvSpPr>
          <p:spPr bwMode="auto">
            <a:xfrm>
              <a:off x="2112" y="1632"/>
              <a:ext cx="2544" cy="12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342900" indent="-342900">
                <a:spcBef>
                  <a:spcPct val="50000"/>
                </a:spcBef>
                <a:buFontTx/>
                <a:buChar char="-"/>
              </a:pPr>
              <a:r>
                <a:rPr lang="en-US" sz="2400" b="1" smtClean="0">
                  <a:solidFill>
                    <a:srgbClr val="CC3300"/>
                  </a:solidFill>
                  <a:latin typeface="Times New Roman" pitchFamily="18" charset="0"/>
                  <a:cs typeface="Times New Roman" pitchFamily="18" charset="0"/>
                </a:rPr>
                <a:t>Đông Dương CS Đảng (6/1929)</a:t>
              </a:r>
            </a:p>
            <a:p>
              <a:pPr marL="342900" indent="-342900">
                <a:spcBef>
                  <a:spcPct val="50000"/>
                </a:spcBef>
                <a:buFontTx/>
                <a:buChar char="-"/>
              </a:pPr>
              <a:r>
                <a:rPr lang="en-US" sz="2400" b="1" smtClean="0">
                  <a:solidFill>
                    <a:srgbClr val="CC3300"/>
                  </a:solidFill>
                  <a:latin typeface="Times New Roman" pitchFamily="18" charset="0"/>
                  <a:cs typeface="Times New Roman" pitchFamily="18" charset="0"/>
                </a:rPr>
                <a:t>An Nam CS Đảng ( 7 / 1929 )</a:t>
              </a:r>
            </a:p>
            <a:p>
              <a:pPr>
                <a:spcBef>
                  <a:spcPct val="50000"/>
                </a:spcBef>
              </a:pPr>
              <a:r>
                <a:rPr lang="en-US" sz="2400" b="1" smtClean="0">
                  <a:solidFill>
                    <a:srgbClr val="CC3300"/>
                  </a:solidFill>
                  <a:latin typeface="Times New Roman" pitchFamily="18" charset="0"/>
                  <a:cs typeface="Times New Roman" pitchFamily="18" charset="0"/>
                </a:rPr>
                <a:t>- Đông Dương CS Liên Đoàn ( 8 / 1929 )</a:t>
              </a:r>
              <a:endParaRPr lang="en-US" sz="2400" b="1">
                <a:solidFill>
                  <a:srgbClr val="CC3300"/>
                </a:solidFill>
                <a:latin typeface=".VnTime" pitchFamily="34" charset="0"/>
              </a:endParaRPr>
            </a:p>
          </p:txBody>
        </p:sp>
        <p:sp>
          <p:nvSpPr>
            <p:cNvPr id="232458" name="AutoShape 10"/>
            <p:cNvSpPr>
              <a:spLocks/>
            </p:cNvSpPr>
            <p:nvPr/>
          </p:nvSpPr>
          <p:spPr bwMode="auto">
            <a:xfrm>
              <a:off x="2112" y="1638"/>
              <a:ext cx="48" cy="982"/>
            </a:xfrm>
            <a:prstGeom prst="leftBrace">
              <a:avLst>
                <a:gd name="adj1" fmla="val 170486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232459" name="Text Box 11"/>
          <p:cNvSpPr txBox="1">
            <a:spLocks noChangeArrowheads="1"/>
          </p:cNvSpPr>
          <p:nvPr/>
        </p:nvSpPr>
        <p:spPr bwMode="auto">
          <a:xfrm>
            <a:off x="1444625" y="1524000"/>
            <a:ext cx="48736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chemeClr val="accent2"/>
                </a:solidFill>
                <a:latin typeface=".VnTimeH" pitchFamily="34" charset="0"/>
              </a:rPr>
              <a:t>- </a:t>
            </a:r>
            <a:r>
              <a:rPr lang="en-US" sz="2400" b="1">
                <a:solidFill>
                  <a:schemeClr val="accent2"/>
                </a:solidFill>
                <a:latin typeface=".VnTime" pitchFamily="34" charset="0"/>
              </a:rPr>
              <a:t>ThiÕu sù l·nh ®¹o thèng nhÊt.</a:t>
            </a:r>
            <a:endParaRPr lang="en-US" sz="2400" b="1">
              <a:solidFill>
                <a:schemeClr val="accent2"/>
              </a:solidFill>
              <a:latin typeface=".VnTimeH" pitchFamily="34" charset="0"/>
            </a:endParaRPr>
          </a:p>
        </p:txBody>
      </p:sp>
      <p:sp>
        <p:nvSpPr>
          <p:cNvPr id="232460" name="Text Box 12"/>
          <p:cNvSpPr txBox="1">
            <a:spLocks noChangeArrowheads="1"/>
          </p:cNvSpPr>
          <p:nvPr/>
        </p:nvSpPr>
        <p:spPr bwMode="auto">
          <a:xfrm>
            <a:off x="990600" y="1838325"/>
            <a:ext cx="6248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FF0066"/>
                </a:solidFill>
                <a:latin typeface=".VnTimeH" pitchFamily="34" charset="0"/>
              </a:rPr>
              <a:t>?</a:t>
            </a:r>
            <a:r>
              <a:rPr lang="en-US" sz="2400" b="1" i="1">
                <a:solidFill>
                  <a:srgbClr val="006600"/>
                </a:solidFill>
                <a:latin typeface=".VnTimeH" pitchFamily="34" charset="0"/>
              </a:rPr>
              <a:t> </a:t>
            </a:r>
            <a:r>
              <a:rPr lang="en-US" sz="2400" b="1" i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Trước tình hình đó đã đặt yêu cầu gì ?</a:t>
            </a:r>
            <a:r>
              <a:rPr lang="en-US" sz="2400" b="1" i="1" smtClean="0">
                <a:solidFill>
                  <a:srgbClr val="006600"/>
                </a:solidFill>
                <a:latin typeface=".VnTime" pitchFamily="34" charset="0"/>
              </a:rPr>
              <a:t> </a:t>
            </a:r>
            <a:endParaRPr lang="en-US" sz="2400" b="1" i="1">
              <a:solidFill>
                <a:srgbClr val="006600"/>
              </a:solidFill>
              <a:latin typeface=".VnTimeH" pitchFamily="34" charset="0"/>
            </a:endParaRPr>
          </a:p>
        </p:txBody>
      </p:sp>
      <p:sp>
        <p:nvSpPr>
          <p:cNvPr id="232466" name="Text Box 18"/>
          <p:cNvSpPr txBox="1">
            <a:spLocks noChangeArrowheads="1"/>
          </p:cNvSpPr>
          <p:nvPr/>
        </p:nvSpPr>
        <p:spPr bwMode="auto">
          <a:xfrm>
            <a:off x="914400" y="2743200"/>
            <a:ext cx="7239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Cần phải sớm hợp nhất 3tổ chức cộng sản thành một Đảng duy nhất </a:t>
            </a:r>
            <a:r>
              <a:rPr lang="en-US" sz="2400" b="1" smtClean="0">
                <a:solidFill>
                  <a:srgbClr val="3333FF"/>
                </a:solidFill>
                <a:latin typeface=".VnTime" pitchFamily="34" charset="0"/>
              </a:rPr>
              <a:t> </a:t>
            </a:r>
            <a:r>
              <a:rPr lang="en-US" sz="2400" b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để cùng đoàn kết chống kẻ thù</a:t>
            </a:r>
            <a:r>
              <a:rPr lang="en-US" sz="2400" b="1" smtClean="0">
                <a:solidFill>
                  <a:srgbClr val="3333FF"/>
                </a:solidFill>
                <a:latin typeface=".VnTime" pitchFamily="34" charset="0"/>
              </a:rPr>
              <a:t> </a:t>
            </a:r>
            <a:r>
              <a:rPr lang="en-US" sz="2400" b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chung.</a:t>
            </a:r>
            <a:endParaRPr lang="en-US" sz="2400" b="1">
              <a:solidFill>
                <a:srgbClr val="3333FF"/>
              </a:solidFill>
              <a:latin typeface=".VnTime" pitchFamily="34" charset="0"/>
            </a:endParaRPr>
          </a:p>
        </p:txBody>
      </p:sp>
      <p:sp>
        <p:nvSpPr>
          <p:cNvPr id="232467" name="Text Box 19"/>
          <p:cNvSpPr txBox="1">
            <a:spLocks noChangeArrowheads="1"/>
          </p:cNvSpPr>
          <p:nvPr/>
        </p:nvSpPr>
        <p:spPr bwMode="auto">
          <a:xfrm>
            <a:off x="1066800" y="3352800"/>
            <a:ext cx="5562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i="1">
                <a:solidFill>
                  <a:srgbClr val="006600"/>
                </a:solidFill>
                <a:latin typeface=".VnTimeH" pitchFamily="34" charset="0"/>
              </a:rPr>
              <a:t> </a:t>
            </a:r>
            <a:r>
              <a:rPr lang="en-US" sz="2400" b="1">
                <a:solidFill>
                  <a:srgbClr val="006600"/>
                </a:solidFill>
                <a:latin typeface=".VnTimeH" pitchFamily="34" charset="0"/>
              </a:rPr>
              <a:t>-  </a:t>
            </a:r>
            <a:r>
              <a:rPr lang="en-US" sz="2400" b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Ai là người có thể làm được điều đó ?</a:t>
            </a:r>
            <a:r>
              <a:rPr lang="en-US" sz="2400" b="1" smtClean="0">
                <a:solidFill>
                  <a:srgbClr val="006600"/>
                </a:solidFill>
                <a:latin typeface=".VnTime" pitchFamily="34" charset="0"/>
              </a:rPr>
              <a:t> </a:t>
            </a:r>
            <a:endParaRPr lang="en-US" sz="2400" b="1">
              <a:solidFill>
                <a:srgbClr val="006600"/>
              </a:solidFill>
              <a:latin typeface=".VnTimeH" pitchFamily="34" charset="0"/>
            </a:endParaRPr>
          </a:p>
        </p:txBody>
      </p:sp>
      <p:sp>
        <p:nvSpPr>
          <p:cNvPr id="232468" name="Text Box 20"/>
          <p:cNvSpPr txBox="1">
            <a:spLocks noChangeArrowheads="1"/>
          </p:cNvSpPr>
          <p:nvPr/>
        </p:nvSpPr>
        <p:spPr bwMode="auto">
          <a:xfrm>
            <a:off x="685800" y="3810000"/>
            <a:ext cx="8153400" cy="830997"/>
          </a:xfrm>
          <a:prstGeom prst="rect">
            <a:avLst/>
          </a:prstGeom>
          <a:noFill/>
          <a:ln w="9525">
            <a:solidFill>
              <a:srgbClr val="9900C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smtClean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Chỉ có </a:t>
            </a:r>
            <a:r>
              <a:rPr lang="en-US" sz="2400" b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2400" b="1" smtClean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ồng chí Nguyễn Ái Quốc mới có thể thống nhất các tổ chức cộng sản ở Việt nam thành một Đảng duy nhất.</a:t>
            </a:r>
            <a:endParaRPr lang="en-US" sz="2400" b="1">
              <a:solidFill>
                <a:srgbClr val="9900CC"/>
              </a:solidFill>
              <a:latin typeface=".VnTim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0440153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32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2324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2324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2324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2324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2324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2324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232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4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24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24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324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2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0" dur="500"/>
                                        <p:tgtEl>
                                          <p:spTgt spid="232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232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9" dur="500"/>
                                        <p:tgtEl>
                                          <p:spTgt spid="2324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2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232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0" dur="2000"/>
                                        <p:tgtEl>
                                          <p:spTgt spid="232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5" dur="2000"/>
                                        <p:tgtEl>
                                          <p:spTgt spid="232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9" dur="500"/>
                                        <p:tgtEl>
                                          <p:spTgt spid="2324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2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74" dur="2000"/>
                                        <p:tgtEl>
                                          <p:spTgt spid="2324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2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0" dur="2000"/>
                                        <p:tgtEl>
                                          <p:spTgt spid="232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5" dur="500"/>
                                        <p:tgtEl>
                                          <p:spTgt spid="232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2451" grpId="0"/>
      <p:bldP spid="232452" grpId="0"/>
      <p:bldP spid="232453" grpId="0"/>
      <p:bldP spid="232454" grpId="0"/>
      <p:bldP spid="232454" grpId="1"/>
      <p:bldP spid="232455" grpId="0"/>
      <p:bldP spid="232459" grpId="0"/>
      <p:bldP spid="232460" grpId="0"/>
      <p:bldP spid="232460" grpId="1"/>
      <p:bldP spid="232466" grpId="0"/>
      <p:bldP spid="232466" grpId="1"/>
      <p:bldP spid="232467" grpId="0"/>
      <p:bldP spid="23246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24" name="Picture 4" descr="Khung anh 3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8000" contrast="32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2209800" y="76200"/>
            <a:ext cx="4648200" cy="609600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35525" name="Picture 5" descr="10827163-bac-ho1"/>
          <p:cNvPicPr>
            <a:picLocks noChangeAspect="1" noChangeArrowheads="1"/>
          </p:cNvPicPr>
          <p:nvPr/>
        </p:nvPicPr>
        <p:blipFill>
          <a:blip r:embed="rId3">
            <a:lum bright="2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1840" t="14592" r="21840" b="30721"/>
          <a:stretch>
            <a:fillRect/>
          </a:stretch>
        </p:blipFill>
        <p:spPr bwMode="auto">
          <a:xfrm>
            <a:off x="2895600" y="1219200"/>
            <a:ext cx="3276600" cy="3810000"/>
          </a:xfrm>
          <a:prstGeom prst="rect">
            <a:avLst/>
          </a:prstGeom>
          <a:noFill/>
          <a:ln w="57150" cmpd="thinThick">
            <a:solidFill>
              <a:srgbClr val="FF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35526" name="Rectangle 6"/>
          <p:cNvSpPr>
            <a:spLocks noChangeArrowheads="1"/>
          </p:cNvSpPr>
          <p:nvPr/>
        </p:nvSpPr>
        <p:spPr bwMode="auto">
          <a:xfrm>
            <a:off x="2365375" y="6172200"/>
            <a:ext cx="44926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000" b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Đồng chí Nguyễn Ái Quốc năm 1930</a:t>
            </a:r>
            <a:endParaRPr lang="en-US" sz="2000" b="1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5527" name="Picture 7" descr="HoaSen[1]de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76200" y="5486400"/>
            <a:ext cx="16764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35528" name="Picture 8" descr="HoaSen[1]dep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76200" y="0"/>
            <a:ext cx="1524000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35529" name="Picture 9" descr="HoaSen[1]dep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76200" y="2895600"/>
            <a:ext cx="15240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35530" name="Picture 10" descr="HoaSen[1]dep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67600" y="0"/>
            <a:ext cx="1752600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35531" name="Picture 11" descr="HoaSen[1]dep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43800" y="5410200"/>
            <a:ext cx="1676400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35532" name="Picture 12" descr="HoaSen[1]dep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00" y="2971800"/>
            <a:ext cx="16002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01968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235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0" dur="2000"/>
                                        <p:tgtEl>
                                          <p:spTgt spid="235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3" dur="2000"/>
                                        <p:tgtEl>
                                          <p:spTgt spid="235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2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Text Box 2"/>
          <p:cNvSpPr txBox="1">
            <a:spLocks noChangeArrowheads="1"/>
          </p:cNvSpPr>
          <p:nvPr/>
        </p:nvSpPr>
        <p:spPr bwMode="auto">
          <a:xfrm>
            <a:off x="2317750" y="165100"/>
            <a:ext cx="6248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FF0000"/>
                </a:solidFill>
                <a:latin typeface=".VnTimeH" pitchFamily="34" charset="0"/>
              </a:rPr>
              <a:t>®¶ng céng s¶n viÖt nam ra ®êi</a:t>
            </a:r>
          </a:p>
        </p:txBody>
      </p:sp>
      <p:grpSp>
        <p:nvGrpSpPr>
          <p:cNvPr id="196611" name="Group 3"/>
          <p:cNvGrpSpPr>
            <a:grpSpLocks/>
          </p:cNvGrpSpPr>
          <p:nvPr/>
        </p:nvGrpSpPr>
        <p:grpSpPr bwMode="auto">
          <a:xfrm>
            <a:off x="609600" y="120650"/>
            <a:ext cx="6508750" cy="1860550"/>
            <a:chOff x="384" y="76"/>
            <a:chExt cx="4100" cy="1172"/>
          </a:xfrm>
        </p:grpSpPr>
        <p:sp>
          <p:nvSpPr>
            <p:cNvPr id="196612" name="Text Box 4"/>
            <p:cNvSpPr txBox="1">
              <a:spLocks noChangeArrowheads="1"/>
            </p:cNvSpPr>
            <p:nvPr/>
          </p:nvSpPr>
          <p:spPr bwMode="auto">
            <a:xfrm>
              <a:off x="384" y="76"/>
              <a:ext cx="91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 u="sng">
                  <a:solidFill>
                    <a:schemeClr val="accent2"/>
                  </a:solidFill>
                  <a:latin typeface=".VnTime" pitchFamily="34" charset="0"/>
                </a:rPr>
                <a:t>LÞch sö:</a:t>
              </a:r>
            </a:p>
          </p:txBody>
        </p:sp>
        <p:sp>
          <p:nvSpPr>
            <p:cNvPr id="196613" name="Text Box 5"/>
            <p:cNvSpPr txBox="1">
              <a:spLocks noChangeArrowheads="1"/>
            </p:cNvSpPr>
            <p:nvPr/>
          </p:nvSpPr>
          <p:spPr bwMode="auto">
            <a:xfrm>
              <a:off x="398" y="398"/>
              <a:ext cx="393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>
                  <a:solidFill>
                    <a:srgbClr val="FF3399"/>
                  </a:solidFill>
                  <a:latin typeface=".VnTimeH" pitchFamily="34" charset="0"/>
                </a:rPr>
                <a:t>1. </a:t>
              </a:r>
              <a:r>
                <a:rPr lang="en-US" sz="2400" b="1" u="sng">
                  <a:solidFill>
                    <a:srgbClr val="FF3399"/>
                  </a:solidFill>
                  <a:latin typeface=".VnTime" pitchFamily="34" charset="0"/>
                </a:rPr>
                <a:t>Sù cÇn thiÕt thµnh lËp §¶ng</a:t>
              </a:r>
              <a:endParaRPr lang="en-US" sz="2400" b="1" u="sng">
                <a:solidFill>
                  <a:srgbClr val="FF3399"/>
                </a:solidFill>
                <a:latin typeface=".VnTimeH" pitchFamily="34" charset="0"/>
              </a:endParaRPr>
            </a:p>
          </p:txBody>
        </p:sp>
        <p:sp>
          <p:nvSpPr>
            <p:cNvPr id="196614" name="Text Box 6"/>
            <p:cNvSpPr txBox="1">
              <a:spLocks noChangeArrowheads="1"/>
            </p:cNvSpPr>
            <p:nvPr/>
          </p:nvSpPr>
          <p:spPr bwMode="auto">
            <a:xfrm>
              <a:off x="548" y="686"/>
              <a:ext cx="393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>
                  <a:solidFill>
                    <a:schemeClr val="accent2"/>
                  </a:solidFill>
                  <a:latin typeface=".VnTimeH" pitchFamily="34" charset="0"/>
                </a:rPr>
                <a:t>- 3 </a:t>
              </a:r>
              <a:r>
                <a:rPr lang="en-US" sz="2400" b="1">
                  <a:solidFill>
                    <a:schemeClr val="accent2"/>
                  </a:solidFill>
                  <a:latin typeface=".VnTime" pitchFamily="34" charset="0"/>
                </a:rPr>
                <a:t>tæ chøc céng s¶n ra ®êi.</a:t>
              </a:r>
              <a:endParaRPr lang="en-US" sz="2400" b="1">
                <a:solidFill>
                  <a:schemeClr val="accent2"/>
                </a:solidFill>
                <a:latin typeface=".VnTimeH" pitchFamily="34" charset="0"/>
              </a:endParaRPr>
            </a:p>
          </p:txBody>
        </p:sp>
        <p:sp>
          <p:nvSpPr>
            <p:cNvPr id="196615" name="Text Box 7"/>
            <p:cNvSpPr txBox="1">
              <a:spLocks noChangeArrowheads="1"/>
            </p:cNvSpPr>
            <p:nvPr/>
          </p:nvSpPr>
          <p:spPr bwMode="auto">
            <a:xfrm>
              <a:off x="530" y="960"/>
              <a:ext cx="393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>
                  <a:solidFill>
                    <a:schemeClr val="accent2"/>
                  </a:solidFill>
                  <a:latin typeface=".VnTimeH" pitchFamily="34" charset="0"/>
                </a:rPr>
                <a:t>- </a:t>
              </a:r>
              <a:r>
                <a:rPr lang="en-US" sz="2400" b="1">
                  <a:solidFill>
                    <a:schemeClr val="accent2"/>
                  </a:solidFill>
                  <a:latin typeface=".VnTime" pitchFamily="34" charset="0"/>
                </a:rPr>
                <a:t>ThiÕu sù l·nh ®¹o thèng nhÊt.</a:t>
              </a:r>
              <a:endParaRPr lang="en-US" sz="2400" b="1">
                <a:solidFill>
                  <a:schemeClr val="accent2"/>
                </a:solidFill>
                <a:latin typeface=".VnTimeH" pitchFamily="34" charset="0"/>
              </a:endParaRPr>
            </a:p>
          </p:txBody>
        </p:sp>
      </p:grpSp>
      <p:sp>
        <p:nvSpPr>
          <p:cNvPr id="196616" name="Text Box 8"/>
          <p:cNvSpPr txBox="1">
            <a:spLocks noChangeArrowheads="1"/>
          </p:cNvSpPr>
          <p:nvPr/>
        </p:nvSpPr>
        <p:spPr bwMode="auto">
          <a:xfrm>
            <a:off x="685800" y="2363788"/>
            <a:ext cx="78486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i="1">
                <a:solidFill>
                  <a:srgbClr val="006600"/>
                </a:solidFill>
                <a:latin typeface=".VnTime" pitchFamily="34" charset="0"/>
              </a:rPr>
              <a:t> </a:t>
            </a:r>
            <a:r>
              <a:rPr lang="en-US" sz="2400" b="1" i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Vì sao chỉ có lãnh tụ Nguyễn Ái Quốc mới có thể thống nhất các tổ chức cộng sản ở Việt Nam ? </a:t>
            </a:r>
            <a:endParaRPr lang="en-US" sz="2400" b="1" i="1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6617" name="Text Box 9"/>
          <p:cNvSpPr txBox="1">
            <a:spLocks noChangeArrowheads="1"/>
          </p:cNvSpPr>
          <p:nvPr/>
        </p:nvSpPr>
        <p:spPr bwMode="auto">
          <a:xfrm>
            <a:off x="225425" y="2389188"/>
            <a:ext cx="5334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.VnTime" pitchFamily="34" charset="0"/>
              </a:rPr>
              <a:t>?</a:t>
            </a:r>
          </a:p>
        </p:txBody>
      </p:sp>
      <p:sp>
        <p:nvSpPr>
          <p:cNvPr id="196618" name="Text Box 10"/>
          <p:cNvSpPr txBox="1">
            <a:spLocks noChangeArrowheads="1"/>
          </p:cNvSpPr>
          <p:nvPr/>
        </p:nvSpPr>
        <p:spPr bwMode="auto">
          <a:xfrm>
            <a:off x="838200" y="3224213"/>
            <a:ext cx="7848600" cy="1938992"/>
          </a:xfrm>
          <a:prstGeom prst="rect">
            <a:avLst/>
          </a:prstGeom>
          <a:solidFill>
            <a:schemeClr val="accent1"/>
          </a:solidFill>
          <a:ln w="9525">
            <a:solidFill>
              <a:srgbClr val="3333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smtClean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Vì : Từ khi hoạt động ở nước ngoài , Người đã được bạn bè thế giới khâm phục . Nguyễn Ái Quốc là người hiểu biết sâu sắc về lí luận và thực tiễn cách mạng , có uy tín trong phong trào Quốc tế được nhiều người yêu nước ngưỡng mộ …</a:t>
            </a:r>
            <a:endParaRPr lang="en-US" sz="2400" b="1">
              <a:solidFill>
                <a:srgbClr val="9900CC"/>
              </a:solidFill>
              <a:latin typeface=".VnTim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134665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66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66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6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66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66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96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1" dur="1" fill="hold"/>
                                        <p:tgtEl>
                                          <p:spTgt spid="19661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16" grpId="0"/>
      <p:bldP spid="196617" grpId="0"/>
      <p:bldP spid="1966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2317750" y="165100"/>
            <a:ext cx="6248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ĐẢNG CỘNG SẢN VIỆT NAM RA ĐỜI </a:t>
            </a:r>
            <a:endParaRPr lang="en-US" sz="24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3315" name="Group 3"/>
          <p:cNvGrpSpPr>
            <a:grpSpLocks/>
          </p:cNvGrpSpPr>
          <p:nvPr/>
        </p:nvGrpSpPr>
        <p:grpSpPr bwMode="auto">
          <a:xfrm>
            <a:off x="609600" y="0"/>
            <a:ext cx="7010400" cy="1860550"/>
            <a:chOff x="384" y="76"/>
            <a:chExt cx="4100" cy="1172"/>
          </a:xfrm>
        </p:grpSpPr>
        <p:sp>
          <p:nvSpPr>
            <p:cNvPr id="13316" name="Text Box 4"/>
            <p:cNvSpPr txBox="1">
              <a:spLocks noChangeArrowheads="1"/>
            </p:cNvSpPr>
            <p:nvPr/>
          </p:nvSpPr>
          <p:spPr bwMode="auto">
            <a:xfrm>
              <a:off x="384" y="76"/>
              <a:ext cx="91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 u="sng" smtClean="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Lịch sử </a:t>
              </a:r>
              <a:r>
                <a:rPr lang="en-US" sz="2400" b="1" smtClean="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:</a:t>
              </a:r>
              <a:endParaRPr lang="en-US" sz="2400" b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317" name="Text Box 5"/>
            <p:cNvSpPr txBox="1">
              <a:spLocks noChangeArrowheads="1"/>
            </p:cNvSpPr>
            <p:nvPr/>
          </p:nvSpPr>
          <p:spPr bwMode="auto">
            <a:xfrm>
              <a:off x="398" y="398"/>
              <a:ext cx="393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 smtClean="0">
                  <a:solidFill>
                    <a:srgbClr val="FF3399"/>
                  </a:solidFill>
                  <a:latin typeface="Times New Roman" pitchFamily="18" charset="0"/>
                  <a:cs typeface="Times New Roman" pitchFamily="18" charset="0"/>
                </a:rPr>
                <a:t>1. </a:t>
              </a:r>
              <a:r>
                <a:rPr lang="en-US" sz="2400" b="1" u="sng" smtClean="0">
                  <a:solidFill>
                    <a:srgbClr val="FF3399"/>
                  </a:solidFill>
                  <a:latin typeface="Times New Roman" pitchFamily="18" charset="0"/>
                  <a:cs typeface="Times New Roman" pitchFamily="18" charset="0"/>
                </a:rPr>
                <a:t>Sự cần thiết thành lập Đảng </a:t>
              </a:r>
              <a:endParaRPr lang="en-US" sz="2400" b="1" u="sng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318" name="Text Box 6"/>
            <p:cNvSpPr txBox="1">
              <a:spLocks noChangeArrowheads="1"/>
            </p:cNvSpPr>
            <p:nvPr/>
          </p:nvSpPr>
          <p:spPr bwMode="auto">
            <a:xfrm>
              <a:off x="548" y="686"/>
              <a:ext cx="393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 smtClean="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- Từ năm 1929 nước ta có 3 tổ chức cộng sản .</a:t>
              </a:r>
              <a:endParaRPr lang="en-US" sz="2400" b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319" name="Text Box 7"/>
            <p:cNvSpPr txBox="1">
              <a:spLocks noChangeArrowheads="1"/>
            </p:cNvSpPr>
            <p:nvPr/>
          </p:nvSpPr>
          <p:spPr bwMode="auto">
            <a:xfrm>
              <a:off x="530" y="960"/>
              <a:ext cx="393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>
                  <a:solidFill>
                    <a:schemeClr val="accent2"/>
                  </a:solidFill>
                  <a:latin typeface=".VnTimeH" pitchFamily="34" charset="0"/>
                </a:rPr>
                <a:t>           </a:t>
              </a:r>
              <a:r>
                <a:rPr lang="en-US" sz="2400" b="1" smtClean="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thiếu sự lãnh đạo thống nhất </a:t>
              </a:r>
              <a:endParaRPr lang="en-US" sz="2400" b="1">
                <a:solidFill>
                  <a:schemeClr val="accent2"/>
                </a:solidFill>
                <a:latin typeface=".VnTimeH" pitchFamily="34" charset="0"/>
              </a:endParaRPr>
            </a:p>
          </p:txBody>
        </p:sp>
      </p:grpSp>
      <p:sp>
        <p:nvSpPr>
          <p:cNvPr id="13321" name="Text Box 9"/>
          <p:cNvSpPr txBox="1">
            <a:spLocks noChangeArrowheads="1"/>
          </p:cNvSpPr>
          <p:nvPr/>
        </p:nvSpPr>
        <p:spPr bwMode="auto">
          <a:xfrm>
            <a:off x="663575" y="1957388"/>
            <a:ext cx="4648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2 . </a:t>
            </a:r>
            <a:r>
              <a:rPr lang="en-US" sz="2400" b="1" u="sng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Hội nghị thành lập Đảng </a:t>
            </a:r>
            <a:endParaRPr lang="en-US" sz="2400" b="1" u="sng">
              <a:solidFill>
                <a:srgbClr val="FF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22" name="Text Box 10"/>
          <p:cNvSpPr txBox="1">
            <a:spLocks noChangeArrowheads="1"/>
          </p:cNvSpPr>
          <p:nvPr/>
        </p:nvSpPr>
        <p:spPr bwMode="auto">
          <a:xfrm>
            <a:off x="1143000" y="2320925"/>
            <a:ext cx="6858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Dựa vào sách giáo khoa , hãy hoàn thành bảng sau</a:t>
            </a:r>
            <a:endParaRPr lang="en-US" sz="24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23" name="Text Box 11"/>
          <p:cNvSpPr txBox="1">
            <a:spLocks noChangeArrowheads="1"/>
          </p:cNvSpPr>
          <p:nvPr/>
        </p:nvSpPr>
        <p:spPr bwMode="auto">
          <a:xfrm>
            <a:off x="2073275" y="2695575"/>
            <a:ext cx="457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smtClean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Hội nghị thành lập Đảng CSVN</a:t>
            </a:r>
            <a:endParaRPr lang="en-US" sz="2400" b="1">
              <a:solidFill>
                <a:srgbClr val="99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3375" name="Group 63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xmlns="" val="2318605807"/>
              </p:ext>
            </p:extLst>
          </p:nvPr>
        </p:nvGraphicFramePr>
        <p:xfrm>
          <a:off x="708025" y="3246438"/>
          <a:ext cx="7620000" cy="2917827"/>
        </p:xfrm>
        <a:graphic>
          <a:graphicData uri="http://schemas.openxmlformats.org/drawingml/2006/table">
            <a:tbl>
              <a:tblPr/>
              <a:tblGrid>
                <a:gridCol w="1974850"/>
                <a:gridCol w="5645150"/>
              </a:tblGrid>
              <a:tr h="7096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Thời gian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0FA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990099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0FAFE"/>
                    </a:solidFill>
                  </a:tcPr>
                </a:tc>
              </a:tr>
              <a:tr h="6143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Địa điểm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0FA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99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0FAFE"/>
                    </a:solidFill>
                  </a:tcPr>
                </a:tc>
              </a:tr>
              <a:tr h="6111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Người chủ trì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0FA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99"/>
                          </a:solidFill>
                          <a:effectLst/>
                          <a:latin typeface="Arial" charset="0"/>
                        </a:rPr>
                        <a:t>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0FAFE"/>
                    </a:solidFill>
                  </a:tcPr>
                </a:tc>
              </a:tr>
              <a:tr h="9826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Nội dung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Kết quả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0FA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99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0FAFE"/>
                    </a:solidFill>
                  </a:tcPr>
                </a:tc>
              </a:tr>
            </a:tbl>
          </a:graphicData>
        </a:graphic>
      </p:graphicFrame>
      <p:sp>
        <p:nvSpPr>
          <p:cNvPr id="13348" name="Text Box 36"/>
          <p:cNvSpPr txBox="1">
            <a:spLocks noChangeArrowheads="1"/>
          </p:cNvSpPr>
          <p:nvPr/>
        </p:nvSpPr>
        <p:spPr bwMode="auto">
          <a:xfrm>
            <a:off x="3200400" y="3359150"/>
            <a:ext cx="3962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i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Khai mạc ngày 3/2/1930.</a:t>
            </a:r>
            <a:endParaRPr lang="en-US" sz="2400" b="1" i="1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49" name="Text Box 37"/>
          <p:cNvSpPr txBox="1">
            <a:spLocks noChangeArrowheads="1"/>
          </p:cNvSpPr>
          <p:nvPr/>
        </p:nvSpPr>
        <p:spPr bwMode="auto">
          <a:xfrm>
            <a:off x="3108325" y="4000500"/>
            <a:ext cx="3962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i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Tại Hồng Công Trung Quốc</a:t>
            </a:r>
            <a:endParaRPr lang="en-US" sz="2400" b="1" i="1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50" name="Text Box 38"/>
          <p:cNvSpPr txBox="1">
            <a:spLocks noChangeArrowheads="1"/>
          </p:cNvSpPr>
          <p:nvPr/>
        </p:nvSpPr>
        <p:spPr bwMode="auto">
          <a:xfrm>
            <a:off x="3022600" y="4546600"/>
            <a:ext cx="3962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i="1">
                <a:solidFill>
                  <a:srgbClr val="006600"/>
                </a:solidFill>
                <a:latin typeface=".VnTime" pitchFamily="34" charset="0"/>
              </a:rPr>
              <a:t> </a:t>
            </a:r>
            <a:r>
              <a:rPr lang="en-US" sz="2400" b="1" i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Đồng chí Nguyễn Ái Quốc </a:t>
            </a:r>
            <a:endParaRPr lang="en-US" sz="2400" b="1" i="1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59" name="Text Box 47"/>
          <p:cNvSpPr txBox="1">
            <a:spLocks noChangeArrowheads="1"/>
          </p:cNvSpPr>
          <p:nvPr/>
        </p:nvSpPr>
        <p:spPr bwMode="auto">
          <a:xfrm>
            <a:off x="2819400" y="5226050"/>
            <a:ext cx="546417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i="1">
                <a:solidFill>
                  <a:srgbClr val="006600"/>
                </a:solidFill>
                <a:latin typeface=".VnTime" pitchFamily="34" charset="0"/>
              </a:rPr>
              <a:t> </a:t>
            </a:r>
            <a:r>
              <a:rPr lang="en-US" sz="2400" b="1" i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Hợp nhất 3 tổ chức CS thành một Đảng duy nhất lấy tên là Đảng CSVN</a:t>
            </a:r>
            <a:endParaRPr lang="en-US" b="1" i="1">
              <a:solidFill>
                <a:srgbClr val="006600"/>
              </a:solidFill>
              <a:latin typeface=".VnTime" pitchFamily="34" charset="0"/>
            </a:endParaRPr>
          </a:p>
        </p:txBody>
      </p:sp>
      <p:pic>
        <p:nvPicPr>
          <p:cNvPr id="13377" name="Picture 65" descr="BD21300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519238"/>
            <a:ext cx="457200" cy="309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3963240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3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3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3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3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4" dur="500"/>
                                        <p:tgtEl>
                                          <p:spTgt spid="133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13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13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13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13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21" grpId="0"/>
      <p:bldP spid="13322" grpId="0"/>
      <p:bldP spid="13322" grpId="1"/>
      <p:bldP spid="13323" grpId="0"/>
      <p:bldP spid="13348" grpId="0"/>
      <p:bldP spid="13349" grpId="0"/>
      <p:bldP spid="13350" grpId="0"/>
      <p:bldP spid="1335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1734" name="Picture 6" descr="Luoc_do_hanh_trinh_cuu_nuoc_cua_Chu_Tich_Ho_Chi_Minh_(1911-1941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762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2534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</TotalTime>
  <Words>1084</Words>
  <Application>Microsoft Office PowerPoint</Application>
  <PresentationFormat>On-screen Show (4:3)</PresentationFormat>
  <Paragraphs>110</Paragraphs>
  <Slides>25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</vt:vector>
  </TitlesOfParts>
  <Company>I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MX</dc:creator>
  <cp:lastModifiedBy>HNC19052013</cp:lastModifiedBy>
  <cp:revision>17</cp:revision>
  <dcterms:created xsi:type="dcterms:W3CDTF">2016-04-08T16:16:18Z</dcterms:created>
  <dcterms:modified xsi:type="dcterms:W3CDTF">2016-08-18T15:46:01Z</dcterms:modified>
</cp:coreProperties>
</file>